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54"/>
  </p:notesMasterIdLst>
  <p:handoutMasterIdLst>
    <p:handoutMasterId r:id="rId55"/>
  </p:handoutMasterIdLst>
  <p:sldIdLst>
    <p:sldId id="256" r:id="rId3"/>
    <p:sldId id="257" r:id="rId4"/>
    <p:sldId id="261" r:id="rId5"/>
    <p:sldId id="323" r:id="rId6"/>
    <p:sldId id="324" r:id="rId7"/>
    <p:sldId id="325" r:id="rId8"/>
    <p:sldId id="326" r:id="rId9"/>
    <p:sldId id="328" r:id="rId10"/>
    <p:sldId id="329" r:id="rId11"/>
    <p:sldId id="327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67" r:id="rId33"/>
    <p:sldId id="350" r:id="rId34"/>
    <p:sldId id="351" r:id="rId35"/>
    <p:sldId id="352" r:id="rId36"/>
    <p:sldId id="353" r:id="rId37"/>
    <p:sldId id="368" r:id="rId38"/>
    <p:sldId id="369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21" r:id="rId5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0576CEA-C043-40FA-A3DF-F5FF796FCD1C}">
          <p14:sldIdLst>
            <p14:sldId id="256"/>
            <p14:sldId id="257"/>
            <p14:sldId id="261"/>
            <p14:sldId id="323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67"/>
            <p14:sldId id="350"/>
            <p14:sldId id="351"/>
            <p14:sldId id="352"/>
            <p14:sldId id="353"/>
            <p14:sldId id="368"/>
            <p14:sldId id="369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Closing" id="{528240FF-048A-43A1-831D-FB43F98673B5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8BCA"/>
    <a:srgbClr val="96C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41" autoAdjust="0"/>
  </p:normalViewPr>
  <p:slideViewPr>
    <p:cSldViewPr snapToGrid="0">
      <p:cViewPr varScale="1">
        <p:scale>
          <a:sx n="75" d="100"/>
          <a:sy n="75" d="100"/>
        </p:scale>
        <p:origin x="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DEACA-6B5F-42E8-B25E-E454F42A467F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9F8448FC-43D0-439A-8462-97E7A2F271A6}">
      <dgm:prSet custT="1"/>
      <dgm:spPr>
        <a:xfrm>
          <a:off x="794477" y="4821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Selezionare un DC del dominio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, questo DC </a:t>
          </a:r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verrà usato per ripristinare il dominio</a:t>
          </a:r>
        </a:p>
      </dgm:t>
    </dgm:pt>
    <dgm:pt modelId="{5EBB3758-DFA4-4F9E-9744-750B9521097E}" type="parTrans" cxnId="{1EE4ADB2-EDDD-4876-9E4C-587187A1775E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E22FBDB2-228F-4F1B-BF88-0F1C35F8DE6B}" type="sibTrans" cxnId="{1EE4ADB2-EDDD-4876-9E4C-587187A1775E}">
      <dgm:prSet/>
      <dgm:spPr>
        <a:xfrm>
          <a:off x="3756563" y="848267"/>
          <a:ext cx="651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gm:spPr>
      <dgm:t>
        <a:bodyPr/>
        <a:lstStyle/>
        <a:p>
          <a:endParaRPr lang="it-IT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gm:t>
    </dgm:pt>
    <dgm:pt modelId="{911BD1D6-DFAB-4581-97AE-103C751135EF}">
      <dgm:prSet custT="1"/>
      <dgm:spPr>
        <a:xfrm>
          <a:off x="4440057" y="4821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Tutti gli altri DC vanno dismessi e reinstallati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per poterli riconnettere al dominio ripristinato</a:t>
          </a:r>
        </a:p>
      </dgm:t>
    </dgm:pt>
    <dgm:pt modelId="{2B897570-BDF4-49C4-9713-235AB043467D}" type="parTrans" cxnId="{B238338A-2CC2-46DA-8119-6819283BE350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9EC9B64E-DC85-431F-B717-6EA1EECA7615}" type="sibTrans" cxnId="{B238338A-2CC2-46DA-8119-6819283BE350}">
      <dgm:prSet/>
      <dgm:spPr>
        <a:xfrm>
          <a:off x="7402142" y="848267"/>
          <a:ext cx="651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gm:spPr>
      <dgm:t>
        <a:bodyPr/>
        <a:lstStyle/>
        <a:p>
          <a:endParaRPr lang="it-IT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gm:t>
    </dgm:pt>
    <dgm:pt modelId="{4A34E194-840D-4022-A189-A9152C1D3DBF}">
      <dgm:prSet custT="1"/>
      <dgm:spPr>
        <a:xfrm>
          <a:off x="8085636" y="4821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Eseguire un </a:t>
          </a:r>
          <a:r>
            <a:rPr lang="it-IT" sz="2000" b="1" i="1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restore</a:t>
          </a:r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 autoritativo di un </a:t>
          </a:r>
          <a:r>
            <a:rPr lang="it-IT" sz="2000" b="1" i="1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SystemState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più recente del </a:t>
          </a:r>
          <a:r>
            <a:rPr lang="it-IT" sz="2000" b="1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Tombstone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</a:t>
          </a:r>
          <a:r>
            <a:rPr lang="it-IT" sz="2000" b="1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lifetime</a:t>
          </a:r>
          <a:endParaRPr lang="it-IT" sz="2000" b="1" dirty="0">
            <a:solidFill>
              <a:sysClr val="window" lastClr="FFFFFF"/>
            </a:solidFill>
            <a:latin typeface="+mj-lt"/>
            <a:ea typeface="+mn-ea"/>
            <a:cs typeface="+mn-cs"/>
          </a:endParaRPr>
        </a:p>
      </dgm:t>
    </dgm:pt>
    <dgm:pt modelId="{B5B277F8-B6F5-4F25-9513-212111C41122}" type="parTrans" cxnId="{39CB3533-A4B0-4A3A-8368-876B8EED17A4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8A3AEF5C-FF73-4E5B-B13A-73292D119D84}" type="sibTrans" cxnId="{39CB3533-A4B0-4A3A-8368-876B8EED17A4}">
      <dgm:prSet/>
      <dgm:spPr>
        <a:xfrm>
          <a:off x="2276420" y="1781353"/>
          <a:ext cx="7291159" cy="651093"/>
        </a:xfrm>
        <a:custGeom>
          <a:avLst/>
          <a:gdLst/>
          <a:ahLst/>
          <a:cxnLst/>
          <a:rect l="0" t="0" r="0" b="0"/>
          <a:pathLst>
            <a:path>
              <a:moveTo>
                <a:pt x="7291159" y="0"/>
              </a:moveTo>
              <a:lnTo>
                <a:pt x="7291159" y="342646"/>
              </a:lnTo>
              <a:lnTo>
                <a:pt x="0" y="342646"/>
              </a:lnTo>
              <a:lnTo>
                <a:pt x="0" y="651093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gm:spPr>
      <dgm:t>
        <a:bodyPr/>
        <a:lstStyle/>
        <a:p>
          <a:endParaRPr lang="it-IT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gm:t>
    </dgm:pt>
    <dgm:pt modelId="{0CDE446B-43C3-48AF-AD96-1A54D89870C4}">
      <dgm:prSet custT="1"/>
      <dgm:spPr>
        <a:xfrm>
          <a:off x="794477" y="2464846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Rimuovere da AD e DNS i DC dismessi</a:t>
          </a:r>
        </a:p>
      </dgm:t>
    </dgm:pt>
    <dgm:pt modelId="{FC672FAF-FB0D-4B47-A276-C99E8F226BC6}" type="parTrans" cxnId="{9338D616-8700-4302-8CAE-87727F4FE624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84390091-1BBC-4A02-A4EB-7C100892A356}" type="sibTrans" cxnId="{9338D616-8700-4302-8CAE-87727F4FE624}">
      <dgm:prSet/>
      <dgm:spPr>
        <a:xfrm>
          <a:off x="3756563" y="3308292"/>
          <a:ext cx="651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gm:spPr>
      <dgm:t>
        <a:bodyPr/>
        <a:lstStyle/>
        <a:p>
          <a:endParaRPr lang="it-IT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gm:t>
    </dgm:pt>
    <dgm:pt modelId="{9844FD1C-FEFF-42B8-BCC7-D552BFFECB25}">
      <dgm:prSet custT="1"/>
      <dgm:spPr>
        <a:xfrm>
          <a:off x="4440057" y="2464846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Eseguire sul DC il </a:t>
          </a:r>
          <a:r>
            <a:rPr lang="it-IT" sz="2000" b="1" i="1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seize</a:t>
          </a:r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 dei ruoli FSMO di dominio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(RID Master, PDC Emulator, </a:t>
          </a:r>
          <a:r>
            <a:rPr lang="it-IT" sz="2000" b="1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Infrastructure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Master) che non possiede</a:t>
          </a:r>
        </a:p>
      </dgm:t>
    </dgm:pt>
    <dgm:pt modelId="{789B6102-8200-4DFD-A875-DD0E3200E98A}" type="parTrans" cxnId="{B0DFE65B-B8CA-43CF-A12B-301C3FF032D2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A9543202-94FA-4CB0-803D-2FCE89F4DA55}" type="sibTrans" cxnId="{B0DFE65B-B8CA-43CF-A12B-301C3FF032D2}">
      <dgm:prSet/>
      <dgm:spPr>
        <a:xfrm>
          <a:off x="7402142" y="3308292"/>
          <a:ext cx="651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tailEnd type="arrow"/>
        </a:ln>
        <a:effectLst/>
      </dgm:spPr>
      <dgm:t>
        <a:bodyPr/>
        <a:lstStyle/>
        <a:p>
          <a:endParaRPr lang="it-IT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gm:t>
    </dgm:pt>
    <dgm:pt modelId="{75825381-4FC7-4CDF-8729-A20CCA2C06A2}">
      <dgm:prSet custT="1"/>
      <dgm:spPr>
        <a:xfrm>
          <a:off x="8085636" y="2464846"/>
          <a:ext cx="2963885" cy="177833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it-IT" sz="2000" b="1" i="1" dirty="0">
              <a:solidFill>
                <a:srgbClr val="FFC000"/>
              </a:solidFill>
              <a:latin typeface="+mj-lt"/>
              <a:ea typeface="+mn-ea"/>
              <a:cs typeface="+mn-cs"/>
            </a:rPr>
            <a:t>Impostare il DC come GC</a:t>
          </a:r>
          <a:r>
            <a:rPr lang="it-IT" sz="2000" b="1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se non lo era</a:t>
          </a:r>
        </a:p>
      </dgm:t>
    </dgm:pt>
    <dgm:pt modelId="{5BC3E43C-791D-4391-AD22-361A44679EE8}" type="parTrans" cxnId="{551EB7BD-447F-4489-9406-E2F11624C38E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994A19A6-930E-4747-96C8-8972062DF040}" type="sibTrans" cxnId="{551EB7BD-447F-4489-9406-E2F11624C38E}">
      <dgm:prSet/>
      <dgm:spPr/>
      <dgm:t>
        <a:bodyPr/>
        <a:lstStyle/>
        <a:p>
          <a:endParaRPr lang="it-IT">
            <a:latin typeface="+mj-lt"/>
          </a:endParaRPr>
        </a:p>
      </dgm:t>
    </dgm:pt>
    <dgm:pt modelId="{FA1733B6-E35C-43E3-9DBE-C694CE239D6F}" type="pres">
      <dgm:prSet presAssocID="{C01DEACA-6B5F-42E8-B25E-E454F42A467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39D9625-874D-407D-A041-53EBED3A25E2}" type="pres">
      <dgm:prSet presAssocID="{9F8448FC-43D0-439A-8462-97E7A2F271A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E432F21-071C-4676-909E-17A00937C2B8}" type="pres">
      <dgm:prSet presAssocID="{E22FBDB2-228F-4F1B-BF88-0F1C35F8DE6B}" presName="sibTrans" presStyleLbl="sibTrans1D1" presStyleIdx="0" presStyleCnt="5"/>
      <dgm:spPr/>
      <dgm:t>
        <a:bodyPr/>
        <a:lstStyle/>
        <a:p>
          <a:endParaRPr lang="it-IT"/>
        </a:p>
      </dgm:t>
    </dgm:pt>
    <dgm:pt modelId="{4C8C17A9-5C78-4DA0-A87D-228F9E15073F}" type="pres">
      <dgm:prSet presAssocID="{E22FBDB2-228F-4F1B-BF88-0F1C35F8DE6B}" presName="connectorText" presStyleLbl="sibTrans1D1" presStyleIdx="0" presStyleCnt="5"/>
      <dgm:spPr/>
      <dgm:t>
        <a:bodyPr/>
        <a:lstStyle/>
        <a:p>
          <a:endParaRPr lang="it-IT"/>
        </a:p>
      </dgm:t>
    </dgm:pt>
    <dgm:pt modelId="{D94D0E4A-FCBF-4DD5-8EB8-93E010413FED}" type="pres">
      <dgm:prSet presAssocID="{911BD1D6-DFAB-4581-97AE-103C751135E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9F75025-7C0F-42EE-A3FC-60FCD4346F12}" type="pres">
      <dgm:prSet presAssocID="{9EC9B64E-DC85-431F-B717-6EA1EECA7615}" presName="sibTrans" presStyleLbl="sibTrans1D1" presStyleIdx="1" presStyleCnt="5"/>
      <dgm:spPr/>
      <dgm:t>
        <a:bodyPr/>
        <a:lstStyle/>
        <a:p>
          <a:endParaRPr lang="it-IT"/>
        </a:p>
      </dgm:t>
    </dgm:pt>
    <dgm:pt modelId="{BE0F1424-5446-433F-9C6B-62BA37636FAF}" type="pres">
      <dgm:prSet presAssocID="{9EC9B64E-DC85-431F-B717-6EA1EECA7615}" presName="connectorText" presStyleLbl="sibTrans1D1" presStyleIdx="1" presStyleCnt="5"/>
      <dgm:spPr/>
      <dgm:t>
        <a:bodyPr/>
        <a:lstStyle/>
        <a:p>
          <a:endParaRPr lang="it-IT"/>
        </a:p>
      </dgm:t>
    </dgm:pt>
    <dgm:pt modelId="{B19B8174-4B2E-4A30-B11D-8EA25F6C50B8}" type="pres">
      <dgm:prSet presAssocID="{4A34E194-840D-4022-A189-A9152C1D3DB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1240C4-0934-4044-B493-B16039C29CF5}" type="pres">
      <dgm:prSet presAssocID="{8A3AEF5C-FF73-4E5B-B13A-73292D119D84}" presName="sibTrans" presStyleLbl="sibTrans1D1" presStyleIdx="2" presStyleCnt="5"/>
      <dgm:spPr/>
      <dgm:t>
        <a:bodyPr/>
        <a:lstStyle/>
        <a:p>
          <a:endParaRPr lang="it-IT"/>
        </a:p>
      </dgm:t>
    </dgm:pt>
    <dgm:pt modelId="{5E1A54CD-D1AB-4556-9240-877A546DF462}" type="pres">
      <dgm:prSet presAssocID="{8A3AEF5C-FF73-4E5B-B13A-73292D119D84}" presName="connectorText" presStyleLbl="sibTrans1D1" presStyleIdx="2" presStyleCnt="5"/>
      <dgm:spPr/>
      <dgm:t>
        <a:bodyPr/>
        <a:lstStyle/>
        <a:p>
          <a:endParaRPr lang="it-IT"/>
        </a:p>
      </dgm:t>
    </dgm:pt>
    <dgm:pt modelId="{003180FF-535D-402E-9961-3DF6678126A1}" type="pres">
      <dgm:prSet presAssocID="{0CDE446B-43C3-48AF-AD96-1A54D89870C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964190B-D358-4AE3-9D37-4F04CB11B551}" type="pres">
      <dgm:prSet presAssocID="{84390091-1BBC-4A02-A4EB-7C100892A356}" presName="sibTrans" presStyleLbl="sibTrans1D1" presStyleIdx="3" presStyleCnt="5"/>
      <dgm:spPr/>
      <dgm:t>
        <a:bodyPr/>
        <a:lstStyle/>
        <a:p>
          <a:endParaRPr lang="it-IT"/>
        </a:p>
      </dgm:t>
    </dgm:pt>
    <dgm:pt modelId="{8CFDBCDE-F0F8-4B16-9363-62928B719679}" type="pres">
      <dgm:prSet presAssocID="{84390091-1BBC-4A02-A4EB-7C100892A356}" presName="connectorText" presStyleLbl="sibTrans1D1" presStyleIdx="3" presStyleCnt="5"/>
      <dgm:spPr/>
      <dgm:t>
        <a:bodyPr/>
        <a:lstStyle/>
        <a:p>
          <a:endParaRPr lang="it-IT"/>
        </a:p>
      </dgm:t>
    </dgm:pt>
    <dgm:pt modelId="{5F3930C4-805B-4BF8-A7EF-0E2F6122EAFE}" type="pres">
      <dgm:prSet presAssocID="{9844FD1C-FEFF-42B8-BCC7-D552BFFECB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5E52D99-1C5A-42DA-BFF8-248B73B70DF3}" type="pres">
      <dgm:prSet presAssocID="{A9543202-94FA-4CB0-803D-2FCE89F4DA55}" presName="sibTrans" presStyleLbl="sibTrans1D1" presStyleIdx="4" presStyleCnt="5"/>
      <dgm:spPr/>
      <dgm:t>
        <a:bodyPr/>
        <a:lstStyle/>
        <a:p>
          <a:endParaRPr lang="it-IT"/>
        </a:p>
      </dgm:t>
    </dgm:pt>
    <dgm:pt modelId="{E9A22D3D-6B71-4720-B7DF-B2A1E2F723F6}" type="pres">
      <dgm:prSet presAssocID="{A9543202-94FA-4CB0-803D-2FCE89F4DA55}" presName="connectorText" presStyleLbl="sibTrans1D1" presStyleIdx="4" presStyleCnt="5"/>
      <dgm:spPr/>
      <dgm:t>
        <a:bodyPr/>
        <a:lstStyle/>
        <a:p>
          <a:endParaRPr lang="it-IT"/>
        </a:p>
      </dgm:t>
    </dgm:pt>
    <dgm:pt modelId="{3E98C66C-0E08-4A67-8640-0A3F9DE3E937}" type="pres">
      <dgm:prSet presAssocID="{75825381-4FC7-4CDF-8729-A20CCA2C06A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84F1B16-54CA-4F00-9B33-10D717F24E67}" type="presOf" srcId="{A9543202-94FA-4CB0-803D-2FCE89F4DA55}" destId="{25E52D99-1C5A-42DA-BFF8-248B73B70DF3}" srcOrd="0" destOrd="0" presId="urn:microsoft.com/office/officeart/2005/8/layout/bProcess3"/>
    <dgm:cxn modelId="{D7023119-EAE5-4730-BC0A-B0BFA6658881}" type="presOf" srcId="{A9543202-94FA-4CB0-803D-2FCE89F4DA55}" destId="{E9A22D3D-6B71-4720-B7DF-B2A1E2F723F6}" srcOrd="1" destOrd="0" presId="urn:microsoft.com/office/officeart/2005/8/layout/bProcess3"/>
    <dgm:cxn modelId="{A8E57880-B366-43F8-B3EA-AF0ADBFC83F6}" type="presOf" srcId="{0CDE446B-43C3-48AF-AD96-1A54D89870C4}" destId="{003180FF-535D-402E-9961-3DF6678126A1}" srcOrd="0" destOrd="0" presId="urn:microsoft.com/office/officeart/2005/8/layout/bProcess3"/>
    <dgm:cxn modelId="{344736A1-DB2C-4E4D-881C-7A8254532781}" type="presOf" srcId="{8A3AEF5C-FF73-4E5B-B13A-73292D119D84}" destId="{2E1240C4-0934-4044-B493-B16039C29CF5}" srcOrd="0" destOrd="0" presId="urn:microsoft.com/office/officeart/2005/8/layout/bProcess3"/>
    <dgm:cxn modelId="{D394DDB0-8AAD-4C47-A8FC-949B96BE4674}" type="presOf" srcId="{9EC9B64E-DC85-431F-B717-6EA1EECA7615}" destId="{BE0F1424-5446-433F-9C6B-62BA37636FAF}" srcOrd="1" destOrd="0" presId="urn:microsoft.com/office/officeart/2005/8/layout/bProcess3"/>
    <dgm:cxn modelId="{46EA46CB-1E6D-4156-A72D-BD5657D3C1EC}" type="presOf" srcId="{E22FBDB2-228F-4F1B-BF88-0F1C35F8DE6B}" destId="{4C8C17A9-5C78-4DA0-A87D-228F9E15073F}" srcOrd="1" destOrd="0" presId="urn:microsoft.com/office/officeart/2005/8/layout/bProcess3"/>
    <dgm:cxn modelId="{B0DFE65B-B8CA-43CF-A12B-301C3FF032D2}" srcId="{C01DEACA-6B5F-42E8-B25E-E454F42A467F}" destId="{9844FD1C-FEFF-42B8-BCC7-D552BFFECB25}" srcOrd="4" destOrd="0" parTransId="{789B6102-8200-4DFD-A875-DD0E3200E98A}" sibTransId="{A9543202-94FA-4CB0-803D-2FCE89F4DA55}"/>
    <dgm:cxn modelId="{E5C2156D-F6A0-42D5-B67B-153D1952616A}" type="presOf" srcId="{9844FD1C-FEFF-42B8-BCC7-D552BFFECB25}" destId="{5F3930C4-805B-4BF8-A7EF-0E2F6122EAFE}" srcOrd="0" destOrd="0" presId="urn:microsoft.com/office/officeart/2005/8/layout/bProcess3"/>
    <dgm:cxn modelId="{B238338A-2CC2-46DA-8119-6819283BE350}" srcId="{C01DEACA-6B5F-42E8-B25E-E454F42A467F}" destId="{911BD1D6-DFAB-4581-97AE-103C751135EF}" srcOrd="1" destOrd="0" parTransId="{2B897570-BDF4-49C4-9713-235AB043467D}" sibTransId="{9EC9B64E-DC85-431F-B717-6EA1EECA7615}"/>
    <dgm:cxn modelId="{060D105E-9844-4877-8AE3-D4D0E0C5F7DB}" type="presOf" srcId="{E22FBDB2-228F-4F1B-BF88-0F1C35F8DE6B}" destId="{FE432F21-071C-4676-909E-17A00937C2B8}" srcOrd="0" destOrd="0" presId="urn:microsoft.com/office/officeart/2005/8/layout/bProcess3"/>
    <dgm:cxn modelId="{1EE4ADB2-EDDD-4876-9E4C-587187A1775E}" srcId="{C01DEACA-6B5F-42E8-B25E-E454F42A467F}" destId="{9F8448FC-43D0-439A-8462-97E7A2F271A6}" srcOrd="0" destOrd="0" parTransId="{5EBB3758-DFA4-4F9E-9744-750B9521097E}" sibTransId="{E22FBDB2-228F-4F1B-BF88-0F1C35F8DE6B}"/>
    <dgm:cxn modelId="{551EB7BD-447F-4489-9406-E2F11624C38E}" srcId="{C01DEACA-6B5F-42E8-B25E-E454F42A467F}" destId="{75825381-4FC7-4CDF-8729-A20CCA2C06A2}" srcOrd="5" destOrd="0" parTransId="{5BC3E43C-791D-4391-AD22-361A44679EE8}" sibTransId="{994A19A6-930E-4747-96C8-8972062DF040}"/>
    <dgm:cxn modelId="{D06CA8BE-6485-4FE9-BA3F-79D2689973DE}" type="presOf" srcId="{C01DEACA-6B5F-42E8-B25E-E454F42A467F}" destId="{FA1733B6-E35C-43E3-9DBE-C694CE239D6F}" srcOrd="0" destOrd="0" presId="urn:microsoft.com/office/officeart/2005/8/layout/bProcess3"/>
    <dgm:cxn modelId="{9338D616-8700-4302-8CAE-87727F4FE624}" srcId="{C01DEACA-6B5F-42E8-B25E-E454F42A467F}" destId="{0CDE446B-43C3-48AF-AD96-1A54D89870C4}" srcOrd="3" destOrd="0" parTransId="{FC672FAF-FB0D-4B47-A276-C99E8F226BC6}" sibTransId="{84390091-1BBC-4A02-A4EB-7C100892A356}"/>
    <dgm:cxn modelId="{3943DE0E-9A2C-4CDB-A260-940945105004}" type="presOf" srcId="{911BD1D6-DFAB-4581-97AE-103C751135EF}" destId="{D94D0E4A-FCBF-4DD5-8EB8-93E010413FED}" srcOrd="0" destOrd="0" presId="urn:microsoft.com/office/officeart/2005/8/layout/bProcess3"/>
    <dgm:cxn modelId="{2DFFD113-B1D1-4490-A63B-941AD3A69255}" type="presOf" srcId="{4A34E194-840D-4022-A189-A9152C1D3DBF}" destId="{B19B8174-4B2E-4A30-B11D-8EA25F6C50B8}" srcOrd="0" destOrd="0" presId="urn:microsoft.com/office/officeart/2005/8/layout/bProcess3"/>
    <dgm:cxn modelId="{BD3CBBFC-A78A-46DA-9E7E-2510346B1816}" type="presOf" srcId="{8A3AEF5C-FF73-4E5B-B13A-73292D119D84}" destId="{5E1A54CD-D1AB-4556-9240-877A546DF462}" srcOrd="1" destOrd="0" presId="urn:microsoft.com/office/officeart/2005/8/layout/bProcess3"/>
    <dgm:cxn modelId="{E97A5F41-D0E8-4CF0-B120-6F6ABCEA0F44}" type="presOf" srcId="{84390091-1BBC-4A02-A4EB-7C100892A356}" destId="{C964190B-D358-4AE3-9D37-4F04CB11B551}" srcOrd="0" destOrd="0" presId="urn:microsoft.com/office/officeart/2005/8/layout/bProcess3"/>
    <dgm:cxn modelId="{2B2760AF-839B-49A1-8DDC-A70FBBA4B6B8}" type="presOf" srcId="{84390091-1BBC-4A02-A4EB-7C100892A356}" destId="{8CFDBCDE-F0F8-4B16-9363-62928B719679}" srcOrd="1" destOrd="0" presId="urn:microsoft.com/office/officeart/2005/8/layout/bProcess3"/>
    <dgm:cxn modelId="{93A4042D-B350-4B7B-97DD-7FF967BF543B}" type="presOf" srcId="{9F8448FC-43D0-439A-8462-97E7A2F271A6}" destId="{539D9625-874D-407D-A041-53EBED3A25E2}" srcOrd="0" destOrd="0" presId="urn:microsoft.com/office/officeart/2005/8/layout/bProcess3"/>
    <dgm:cxn modelId="{39CB3533-A4B0-4A3A-8368-876B8EED17A4}" srcId="{C01DEACA-6B5F-42E8-B25E-E454F42A467F}" destId="{4A34E194-840D-4022-A189-A9152C1D3DBF}" srcOrd="2" destOrd="0" parTransId="{B5B277F8-B6F5-4F25-9513-212111C41122}" sibTransId="{8A3AEF5C-FF73-4E5B-B13A-73292D119D84}"/>
    <dgm:cxn modelId="{D501C93F-249D-40BE-9CA6-A5DB87DE2745}" type="presOf" srcId="{75825381-4FC7-4CDF-8729-A20CCA2C06A2}" destId="{3E98C66C-0E08-4A67-8640-0A3F9DE3E937}" srcOrd="0" destOrd="0" presId="urn:microsoft.com/office/officeart/2005/8/layout/bProcess3"/>
    <dgm:cxn modelId="{EB2F2A8B-41CD-4FCC-9E83-0FD8978AEA28}" type="presOf" srcId="{9EC9B64E-DC85-431F-B717-6EA1EECA7615}" destId="{49F75025-7C0F-42EE-A3FC-60FCD4346F12}" srcOrd="0" destOrd="0" presId="urn:microsoft.com/office/officeart/2005/8/layout/bProcess3"/>
    <dgm:cxn modelId="{C721B06F-205D-431E-8500-2B6DE993D3D6}" type="presParOf" srcId="{FA1733B6-E35C-43E3-9DBE-C694CE239D6F}" destId="{539D9625-874D-407D-A041-53EBED3A25E2}" srcOrd="0" destOrd="0" presId="urn:microsoft.com/office/officeart/2005/8/layout/bProcess3"/>
    <dgm:cxn modelId="{7BC89FEF-A45C-4B5D-9DBF-F9AF37F18C21}" type="presParOf" srcId="{FA1733B6-E35C-43E3-9DBE-C694CE239D6F}" destId="{FE432F21-071C-4676-909E-17A00937C2B8}" srcOrd="1" destOrd="0" presId="urn:microsoft.com/office/officeart/2005/8/layout/bProcess3"/>
    <dgm:cxn modelId="{06371931-7107-419E-95B7-C82FE6F9F698}" type="presParOf" srcId="{FE432F21-071C-4676-909E-17A00937C2B8}" destId="{4C8C17A9-5C78-4DA0-A87D-228F9E15073F}" srcOrd="0" destOrd="0" presId="urn:microsoft.com/office/officeart/2005/8/layout/bProcess3"/>
    <dgm:cxn modelId="{6C3D4256-71A7-4675-AAD1-384E3226529E}" type="presParOf" srcId="{FA1733B6-E35C-43E3-9DBE-C694CE239D6F}" destId="{D94D0E4A-FCBF-4DD5-8EB8-93E010413FED}" srcOrd="2" destOrd="0" presId="urn:microsoft.com/office/officeart/2005/8/layout/bProcess3"/>
    <dgm:cxn modelId="{444473BF-5206-46FB-B72C-CF2EB107A237}" type="presParOf" srcId="{FA1733B6-E35C-43E3-9DBE-C694CE239D6F}" destId="{49F75025-7C0F-42EE-A3FC-60FCD4346F12}" srcOrd="3" destOrd="0" presId="urn:microsoft.com/office/officeart/2005/8/layout/bProcess3"/>
    <dgm:cxn modelId="{E1EB688D-9C7A-49A4-B65D-D6F66DD0BDEC}" type="presParOf" srcId="{49F75025-7C0F-42EE-A3FC-60FCD4346F12}" destId="{BE0F1424-5446-433F-9C6B-62BA37636FAF}" srcOrd="0" destOrd="0" presId="urn:microsoft.com/office/officeart/2005/8/layout/bProcess3"/>
    <dgm:cxn modelId="{E1CD4C83-25D3-465B-AB64-66D1F5D19404}" type="presParOf" srcId="{FA1733B6-E35C-43E3-9DBE-C694CE239D6F}" destId="{B19B8174-4B2E-4A30-B11D-8EA25F6C50B8}" srcOrd="4" destOrd="0" presId="urn:microsoft.com/office/officeart/2005/8/layout/bProcess3"/>
    <dgm:cxn modelId="{73F0727D-7E0A-4791-B168-B3B2E452A2DA}" type="presParOf" srcId="{FA1733B6-E35C-43E3-9DBE-C694CE239D6F}" destId="{2E1240C4-0934-4044-B493-B16039C29CF5}" srcOrd="5" destOrd="0" presId="urn:microsoft.com/office/officeart/2005/8/layout/bProcess3"/>
    <dgm:cxn modelId="{75C9AE6B-281B-4A9D-9D2B-BFE8966AB2D1}" type="presParOf" srcId="{2E1240C4-0934-4044-B493-B16039C29CF5}" destId="{5E1A54CD-D1AB-4556-9240-877A546DF462}" srcOrd="0" destOrd="0" presId="urn:microsoft.com/office/officeart/2005/8/layout/bProcess3"/>
    <dgm:cxn modelId="{5B023DD8-E5C9-4767-916A-1213EB46D9B1}" type="presParOf" srcId="{FA1733B6-E35C-43E3-9DBE-C694CE239D6F}" destId="{003180FF-535D-402E-9961-3DF6678126A1}" srcOrd="6" destOrd="0" presId="urn:microsoft.com/office/officeart/2005/8/layout/bProcess3"/>
    <dgm:cxn modelId="{51E0FFB0-6C18-49C9-8C9E-7A4268BA2688}" type="presParOf" srcId="{FA1733B6-E35C-43E3-9DBE-C694CE239D6F}" destId="{C964190B-D358-4AE3-9D37-4F04CB11B551}" srcOrd="7" destOrd="0" presId="urn:microsoft.com/office/officeart/2005/8/layout/bProcess3"/>
    <dgm:cxn modelId="{DC836B74-09F4-4771-818D-E4CAAD455F0E}" type="presParOf" srcId="{C964190B-D358-4AE3-9D37-4F04CB11B551}" destId="{8CFDBCDE-F0F8-4B16-9363-62928B719679}" srcOrd="0" destOrd="0" presId="urn:microsoft.com/office/officeart/2005/8/layout/bProcess3"/>
    <dgm:cxn modelId="{91993834-B7B3-487E-857D-CAED4F11A544}" type="presParOf" srcId="{FA1733B6-E35C-43E3-9DBE-C694CE239D6F}" destId="{5F3930C4-805B-4BF8-A7EF-0E2F6122EAFE}" srcOrd="8" destOrd="0" presId="urn:microsoft.com/office/officeart/2005/8/layout/bProcess3"/>
    <dgm:cxn modelId="{8872C9F9-3CF7-4771-8479-B44C9D90B830}" type="presParOf" srcId="{FA1733B6-E35C-43E3-9DBE-C694CE239D6F}" destId="{25E52D99-1C5A-42DA-BFF8-248B73B70DF3}" srcOrd="9" destOrd="0" presId="urn:microsoft.com/office/officeart/2005/8/layout/bProcess3"/>
    <dgm:cxn modelId="{35275300-2F04-4B46-B1AD-C14D53D91B3C}" type="presParOf" srcId="{25E52D99-1C5A-42DA-BFF8-248B73B70DF3}" destId="{E9A22D3D-6B71-4720-B7DF-B2A1E2F723F6}" srcOrd="0" destOrd="0" presId="urn:microsoft.com/office/officeart/2005/8/layout/bProcess3"/>
    <dgm:cxn modelId="{7B413CC4-80EA-4011-A9B1-0C60C978D3FE}" type="presParOf" srcId="{FA1733B6-E35C-43E3-9DBE-C694CE239D6F}" destId="{3E98C66C-0E08-4A67-8640-0A3F9DE3E937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E410D8-8821-486A-9AC0-362D20BEDDF8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5A985992-FE91-4929-88A2-98A0F0A38745}">
      <dgm:prSet/>
      <dgm:spPr>
        <a:xfrm>
          <a:off x="0" y="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68400"/>
        <a:lstStyle/>
        <a:p>
          <a:pPr rtl="0"/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Selezionare un DC nella foresta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, questo DC 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verrà usato per ripristinare il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Forest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Domain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(primo dominio nella foresta) e 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diventerà il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DC</a:t>
          </a:r>
        </a:p>
      </dgm:t>
    </dgm:pt>
    <dgm:pt modelId="{E63B8D9F-FDC3-4530-8A4E-F541036C7409}" type="parTrans" cxnId="{0F3BD931-9DD0-4A1E-898D-8BFBF8326AEB}">
      <dgm:prSet/>
      <dgm:spPr/>
      <dgm:t>
        <a:bodyPr/>
        <a:lstStyle/>
        <a:p>
          <a:endParaRPr lang="it-IT"/>
        </a:p>
      </dgm:t>
    </dgm:pt>
    <dgm:pt modelId="{CCA8911B-D066-4BF9-A6CE-B79EA41AEBB6}" type="sibTrans" cxnId="{0F3BD931-9DD0-4A1E-898D-8BFBF8326AEB}">
      <dgm:prSet/>
      <dgm:spPr>
        <a:xfrm>
          <a:off x="8991234" y="673325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it-IT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gm:t>
    </dgm:pt>
    <dgm:pt modelId="{518A244F-05EE-4926-BCA9-1BFC34780677}">
      <dgm:prSet/>
      <dgm:spPr>
        <a:xfrm>
          <a:off x="800872" y="103896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68400"/>
        <a:lstStyle/>
        <a:p>
          <a:pPr rtl="0"/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Tutti gli altri DC nella foresta vanno disconnessi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, 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selezionare un DC per ogni dominio figlio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che 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verrà usato per rispristinare il dominio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e 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dismettere gli altri DC che verranno reinstallati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per poterli riconnettere ai </a:t>
          </a:r>
          <a:r>
            <a:rPr lang="it-IT" dirty="0" err="1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dominii</a:t>
          </a:r>
          <a:r>
            <a:rPr lang="it-IT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ripristinati</a:t>
          </a:r>
        </a:p>
      </dgm:t>
    </dgm:pt>
    <dgm:pt modelId="{E270F776-9B2B-4C5C-8E91-32F499DBF167}" type="parTrans" cxnId="{EE4FA5C8-0BB2-4293-A6B0-2CC3363D26F6}">
      <dgm:prSet/>
      <dgm:spPr/>
      <dgm:t>
        <a:bodyPr/>
        <a:lstStyle/>
        <a:p>
          <a:endParaRPr lang="it-IT"/>
        </a:p>
      </dgm:t>
    </dgm:pt>
    <dgm:pt modelId="{852B309F-8C52-475F-9879-B6896287DC35}" type="sibTrans" cxnId="{EE4FA5C8-0BB2-4293-A6B0-2CC3363D26F6}">
      <dgm:prSet/>
      <dgm:spPr>
        <a:xfrm>
          <a:off x="9792107" y="1712286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it-IT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gm:t>
    </dgm:pt>
    <dgm:pt modelId="{9DD70672-6D26-4172-A58D-094894D694C0}">
      <dgm:prSet/>
      <dgm:spPr>
        <a:xfrm>
          <a:off x="1589792" y="207792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24000"/>
        <a:lstStyle/>
        <a:p>
          <a:pPr rtl="0"/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Inziare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i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recovery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ripristinando il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Forest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Domain</a:t>
          </a:r>
        </a:p>
      </dgm:t>
    </dgm:pt>
    <dgm:pt modelId="{48751BA7-FB6F-4C72-8EFD-BBC9D6770065}" type="parTrans" cxnId="{546FF3D9-962D-4ECF-AA14-BA4A7BC55CC4}">
      <dgm:prSet/>
      <dgm:spPr/>
      <dgm:t>
        <a:bodyPr/>
        <a:lstStyle/>
        <a:p>
          <a:endParaRPr lang="it-IT"/>
        </a:p>
      </dgm:t>
    </dgm:pt>
    <dgm:pt modelId="{DE434792-0FBC-4922-9186-D9134EE9C3C1}" type="sibTrans" cxnId="{546FF3D9-962D-4ECF-AA14-BA4A7BC55CC4}">
      <dgm:prSet/>
      <dgm:spPr>
        <a:xfrm>
          <a:off x="10581027" y="2751246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it-IT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gm:t>
    </dgm:pt>
    <dgm:pt modelId="{C662B4B9-6883-48E0-A899-ABB2960F4882}">
      <dgm:prSet/>
      <dgm:spPr>
        <a:xfrm>
          <a:off x="2390665" y="311688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lIns="324000"/>
        <a:lstStyle/>
        <a:p>
          <a:pPr rtl="0"/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Eseguire il </a:t>
          </a:r>
          <a:r>
            <a:rPr lang="it-IT" i="1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recovery</a:t>
          </a:r>
          <a:r>
            <a:rPr lang="it-IT" i="1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dei domini figlio</a:t>
          </a:r>
        </a:p>
      </dgm:t>
    </dgm:pt>
    <dgm:pt modelId="{38BE0250-D053-46FB-B0AE-E4FA7598C5CA}" type="parTrans" cxnId="{F45C6CA2-AFC6-4F26-A479-1CA510D0A200}">
      <dgm:prSet/>
      <dgm:spPr/>
      <dgm:t>
        <a:bodyPr/>
        <a:lstStyle/>
        <a:p>
          <a:endParaRPr lang="it-IT"/>
        </a:p>
      </dgm:t>
    </dgm:pt>
    <dgm:pt modelId="{17C5BFEB-18DD-499A-9292-7B9D33063606}" type="sibTrans" cxnId="{F45C6CA2-AFC6-4F26-A479-1CA510D0A200}">
      <dgm:prSet/>
      <dgm:spPr/>
      <dgm:t>
        <a:bodyPr/>
        <a:lstStyle/>
        <a:p>
          <a:endParaRPr lang="it-IT"/>
        </a:p>
      </dgm:t>
    </dgm:pt>
    <dgm:pt modelId="{0F7BDAED-9452-4C0A-8F05-0007316937A5}" type="pres">
      <dgm:prSet presAssocID="{D3E410D8-8821-486A-9AC0-362D20BEDDF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ABE84529-241A-465D-8EC1-C13C0CA8FF07}" type="pres">
      <dgm:prSet presAssocID="{D3E410D8-8821-486A-9AC0-362D20BEDDF8}" presName="dummyMaxCanvas" presStyleCnt="0">
        <dgm:presLayoutVars/>
      </dgm:prSet>
      <dgm:spPr/>
    </dgm:pt>
    <dgm:pt modelId="{6FB36BD7-A6A9-434C-AEF2-EA351F652785}" type="pres">
      <dgm:prSet presAssocID="{D3E410D8-8821-486A-9AC0-362D20BEDDF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0382A41-3A35-4A57-816A-33F8939051DF}" type="pres">
      <dgm:prSet presAssocID="{D3E410D8-8821-486A-9AC0-362D20BEDDF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57E8C17-64C3-4315-BFB0-2ABF4EC55096}" type="pres">
      <dgm:prSet presAssocID="{D3E410D8-8821-486A-9AC0-362D20BEDDF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21A6982-CACF-46F2-8396-4950130AA0BC}" type="pres">
      <dgm:prSet presAssocID="{D3E410D8-8821-486A-9AC0-362D20BEDDF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D89648E-6E45-4F40-9490-D9083A6225D0}" type="pres">
      <dgm:prSet presAssocID="{D3E410D8-8821-486A-9AC0-362D20BEDDF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3CFEE37-2476-4F6B-AE08-01C7FE2800E8}" type="pres">
      <dgm:prSet presAssocID="{D3E410D8-8821-486A-9AC0-362D20BEDDF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7B3A330-4684-4F1F-A4E4-8BE777116D78}" type="pres">
      <dgm:prSet presAssocID="{D3E410D8-8821-486A-9AC0-362D20BEDDF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F3D8B96-CAFC-4D69-B8F0-156F48DBAEC5}" type="pres">
      <dgm:prSet presAssocID="{D3E410D8-8821-486A-9AC0-362D20BEDDF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A3DFD4E-1FAA-4E09-B1D8-C63B7B608F9D}" type="pres">
      <dgm:prSet presAssocID="{D3E410D8-8821-486A-9AC0-362D20BEDDF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861A308-5B15-474A-ABE1-F90726A26888}" type="pres">
      <dgm:prSet presAssocID="{D3E410D8-8821-486A-9AC0-362D20BEDDF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BD3E205-8514-4E0B-A8B4-1F4B3E03310C}" type="pres">
      <dgm:prSet presAssocID="{D3E410D8-8821-486A-9AC0-362D20BEDDF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BB801D6-3FD5-4CE8-A3E2-88BB3C3554ED}" type="presOf" srcId="{D3E410D8-8821-486A-9AC0-362D20BEDDF8}" destId="{0F7BDAED-9452-4C0A-8F05-0007316937A5}" srcOrd="0" destOrd="0" presId="urn:microsoft.com/office/officeart/2005/8/layout/vProcess5"/>
    <dgm:cxn modelId="{EE4FA5C8-0BB2-4293-A6B0-2CC3363D26F6}" srcId="{D3E410D8-8821-486A-9AC0-362D20BEDDF8}" destId="{518A244F-05EE-4926-BCA9-1BFC34780677}" srcOrd="1" destOrd="0" parTransId="{E270F776-9B2B-4C5C-8E91-32F499DBF167}" sibTransId="{852B309F-8C52-475F-9879-B6896287DC35}"/>
    <dgm:cxn modelId="{F75DA155-5D97-48E7-A33F-4477D29D55AD}" type="presOf" srcId="{5A985992-FE91-4929-88A2-98A0F0A38745}" destId="{6FB36BD7-A6A9-434C-AEF2-EA351F652785}" srcOrd="0" destOrd="0" presId="urn:microsoft.com/office/officeart/2005/8/layout/vProcess5"/>
    <dgm:cxn modelId="{20DBD370-7237-4E92-A325-61120A555EDD}" type="presOf" srcId="{DE434792-0FBC-4922-9186-D9134EE9C3C1}" destId="{37B3A330-4684-4F1F-A4E4-8BE777116D78}" srcOrd="0" destOrd="0" presId="urn:microsoft.com/office/officeart/2005/8/layout/vProcess5"/>
    <dgm:cxn modelId="{14C269D0-E51A-4CF7-B05D-CFEA9982F3CF}" type="presOf" srcId="{518A244F-05EE-4926-BCA9-1BFC34780677}" destId="{30382A41-3A35-4A57-816A-33F8939051DF}" srcOrd="0" destOrd="0" presId="urn:microsoft.com/office/officeart/2005/8/layout/vProcess5"/>
    <dgm:cxn modelId="{B448BA4C-78A4-490F-AE1C-111DCE5FDE99}" type="presOf" srcId="{518A244F-05EE-4926-BCA9-1BFC34780677}" destId="{5A3DFD4E-1FAA-4E09-B1D8-C63B7B608F9D}" srcOrd="1" destOrd="0" presId="urn:microsoft.com/office/officeart/2005/8/layout/vProcess5"/>
    <dgm:cxn modelId="{613A9D65-3DB5-42EF-BAEA-9A8C71BB7CDF}" type="presOf" srcId="{9DD70672-6D26-4172-A58D-094894D694C0}" destId="{C861A308-5B15-474A-ABE1-F90726A26888}" srcOrd="1" destOrd="0" presId="urn:microsoft.com/office/officeart/2005/8/layout/vProcess5"/>
    <dgm:cxn modelId="{E7800722-A6C1-403C-8465-A054E5BDF9BF}" type="presOf" srcId="{5A985992-FE91-4929-88A2-98A0F0A38745}" destId="{0F3D8B96-CAFC-4D69-B8F0-156F48DBAEC5}" srcOrd="1" destOrd="0" presId="urn:microsoft.com/office/officeart/2005/8/layout/vProcess5"/>
    <dgm:cxn modelId="{546FF3D9-962D-4ECF-AA14-BA4A7BC55CC4}" srcId="{D3E410D8-8821-486A-9AC0-362D20BEDDF8}" destId="{9DD70672-6D26-4172-A58D-094894D694C0}" srcOrd="2" destOrd="0" parTransId="{48751BA7-FB6F-4C72-8EFD-BBC9D6770065}" sibTransId="{DE434792-0FBC-4922-9186-D9134EE9C3C1}"/>
    <dgm:cxn modelId="{47205C80-8A4D-4BFD-AA9F-9CCB65110EC0}" type="presOf" srcId="{CCA8911B-D066-4BF9-A6CE-B79EA41AEBB6}" destId="{6D89648E-6E45-4F40-9490-D9083A6225D0}" srcOrd="0" destOrd="0" presId="urn:microsoft.com/office/officeart/2005/8/layout/vProcess5"/>
    <dgm:cxn modelId="{9F96F8FA-7EFD-4AAF-A8E9-5A5518279C34}" type="presOf" srcId="{852B309F-8C52-475F-9879-B6896287DC35}" destId="{E3CFEE37-2476-4F6B-AE08-01C7FE2800E8}" srcOrd="0" destOrd="0" presId="urn:microsoft.com/office/officeart/2005/8/layout/vProcess5"/>
    <dgm:cxn modelId="{647FA45D-AE03-4EA7-AECF-E66874601CEB}" type="presOf" srcId="{C662B4B9-6883-48E0-A899-ABB2960F4882}" destId="{CBD3E205-8514-4E0B-A8B4-1F4B3E03310C}" srcOrd="1" destOrd="0" presId="urn:microsoft.com/office/officeart/2005/8/layout/vProcess5"/>
    <dgm:cxn modelId="{0F3BD931-9DD0-4A1E-898D-8BFBF8326AEB}" srcId="{D3E410D8-8821-486A-9AC0-362D20BEDDF8}" destId="{5A985992-FE91-4929-88A2-98A0F0A38745}" srcOrd="0" destOrd="0" parTransId="{E63B8D9F-FDC3-4530-8A4E-F541036C7409}" sibTransId="{CCA8911B-D066-4BF9-A6CE-B79EA41AEBB6}"/>
    <dgm:cxn modelId="{4BB4425C-6727-4EE4-B21F-CEF7FA6FE5DD}" type="presOf" srcId="{9DD70672-6D26-4172-A58D-094894D694C0}" destId="{D57E8C17-64C3-4315-BFB0-2ABF4EC55096}" srcOrd="0" destOrd="0" presId="urn:microsoft.com/office/officeart/2005/8/layout/vProcess5"/>
    <dgm:cxn modelId="{F45C6CA2-AFC6-4F26-A479-1CA510D0A200}" srcId="{D3E410D8-8821-486A-9AC0-362D20BEDDF8}" destId="{C662B4B9-6883-48E0-A899-ABB2960F4882}" srcOrd="3" destOrd="0" parTransId="{38BE0250-D053-46FB-B0AE-E4FA7598C5CA}" sibTransId="{17C5BFEB-18DD-499A-9292-7B9D33063606}"/>
    <dgm:cxn modelId="{1501368E-5753-47FA-8BCC-FF8C6FC44CEB}" type="presOf" srcId="{C662B4B9-6883-48E0-A899-ABB2960F4882}" destId="{421A6982-CACF-46F2-8396-4950130AA0BC}" srcOrd="0" destOrd="0" presId="urn:microsoft.com/office/officeart/2005/8/layout/vProcess5"/>
    <dgm:cxn modelId="{3892B1B8-6CC8-4C30-92E4-CCB3636F2A1A}" type="presParOf" srcId="{0F7BDAED-9452-4C0A-8F05-0007316937A5}" destId="{ABE84529-241A-465D-8EC1-C13C0CA8FF07}" srcOrd="0" destOrd="0" presId="urn:microsoft.com/office/officeart/2005/8/layout/vProcess5"/>
    <dgm:cxn modelId="{7445C1B2-9C27-4CE8-9227-3BB0A02730FE}" type="presParOf" srcId="{0F7BDAED-9452-4C0A-8F05-0007316937A5}" destId="{6FB36BD7-A6A9-434C-AEF2-EA351F652785}" srcOrd="1" destOrd="0" presId="urn:microsoft.com/office/officeart/2005/8/layout/vProcess5"/>
    <dgm:cxn modelId="{CA27E011-43BF-4E6A-A4C3-0E17FD1315B9}" type="presParOf" srcId="{0F7BDAED-9452-4C0A-8F05-0007316937A5}" destId="{30382A41-3A35-4A57-816A-33F8939051DF}" srcOrd="2" destOrd="0" presId="urn:microsoft.com/office/officeart/2005/8/layout/vProcess5"/>
    <dgm:cxn modelId="{9822B885-A08A-4716-B069-A924DC6574AF}" type="presParOf" srcId="{0F7BDAED-9452-4C0A-8F05-0007316937A5}" destId="{D57E8C17-64C3-4315-BFB0-2ABF4EC55096}" srcOrd="3" destOrd="0" presId="urn:microsoft.com/office/officeart/2005/8/layout/vProcess5"/>
    <dgm:cxn modelId="{1FFFBBC4-99E3-4E36-878F-289082E01CFC}" type="presParOf" srcId="{0F7BDAED-9452-4C0A-8F05-0007316937A5}" destId="{421A6982-CACF-46F2-8396-4950130AA0BC}" srcOrd="4" destOrd="0" presId="urn:microsoft.com/office/officeart/2005/8/layout/vProcess5"/>
    <dgm:cxn modelId="{D971FB7D-8002-4B96-A177-D4DBC6FA0CF5}" type="presParOf" srcId="{0F7BDAED-9452-4C0A-8F05-0007316937A5}" destId="{6D89648E-6E45-4F40-9490-D9083A6225D0}" srcOrd="5" destOrd="0" presId="urn:microsoft.com/office/officeart/2005/8/layout/vProcess5"/>
    <dgm:cxn modelId="{43DDB5BC-0B63-4540-B447-0D0972A96852}" type="presParOf" srcId="{0F7BDAED-9452-4C0A-8F05-0007316937A5}" destId="{E3CFEE37-2476-4F6B-AE08-01C7FE2800E8}" srcOrd="6" destOrd="0" presId="urn:microsoft.com/office/officeart/2005/8/layout/vProcess5"/>
    <dgm:cxn modelId="{E4768D3B-31DE-42EE-BB89-665067833720}" type="presParOf" srcId="{0F7BDAED-9452-4C0A-8F05-0007316937A5}" destId="{37B3A330-4684-4F1F-A4E4-8BE777116D78}" srcOrd="7" destOrd="0" presId="urn:microsoft.com/office/officeart/2005/8/layout/vProcess5"/>
    <dgm:cxn modelId="{4982871F-18C9-448C-9353-AD63F3E3F1C9}" type="presParOf" srcId="{0F7BDAED-9452-4C0A-8F05-0007316937A5}" destId="{0F3D8B96-CAFC-4D69-B8F0-156F48DBAEC5}" srcOrd="8" destOrd="0" presId="urn:microsoft.com/office/officeart/2005/8/layout/vProcess5"/>
    <dgm:cxn modelId="{7D654A0F-101C-4D66-AC38-D52F30E69211}" type="presParOf" srcId="{0F7BDAED-9452-4C0A-8F05-0007316937A5}" destId="{5A3DFD4E-1FAA-4E09-B1D8-C63B7B608F9D}" srcOrd="9" destOrd="0" presId="urn:microsoft.com/office/officeart/2005/8/layout/vProcess5"/>
    <dgm:cxn modelId="{A3B7F972-F96E-4E9C-8A32-B9D221A62041}" type="presParOf" srcId="{0F7BDAED-9452-4C0A-8F05-0007316937A5}" destId="{C861A308-5B15-474A-ABE1-F90726A26888}" srcOrd="10" destOrd="0" presId="urn:microsoft.com/office/officeart/2005/8/layout/vProcess5"/>
    <dgm:cxn modelId="{170CFCC3-7E70-43C8-91F3-6A41CAE1AA73}" type="presParOf" srcId="{0F7BDAED-9452-4C0A-8F05-0007316937A5}" destId="{CBD3E205-8514-4E0B-A8B4-1F4B3E03310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D819D-C65E-4800-9608-169D3B7F28BA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00D98F32-8417-45CA-BCE0-23F59C0AE458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it-IT" b="1" dirty="0">
              <a:solidFill>
                <a:schemeClr val="tx2"/>
              </a:solidFill>
            </a:rPr>
            <a:t>Oggetti o Container Modificati</a:t>
          </a:r>
        </a:p>
      </dgm:t>
    </dgm:pt>
    <dgm:pt modelId="{6C4DBBFD-0851-4754-B39D-8453725DA2C7}" type="parTrans" cxnId="{282611C0-F617-4F59-AAA0-ABAF8CEC4183}">
      <dgm:prSet/>
      <dgm:spPr/>
      <dgm:t>
        <a:bodyPr/>
        <a:lstStyle/>
        <a:p>
          <a:endParaRPr lang="it-IT"/>
        </a:p>
      </dgm:t>
    </dgm:pt>
    <dgm:pt modelId="{AE4AE0E7-C6CD-47D5-B49C-17304AE87305}" type="sibTrans" cxnId="{282611C0-F617-4F59-AAA0-ABAF8CEC4183}">
      <dgm:prSet/>
      <dgm:spPr/>
      <dgm:t>
        <a:bodyPr/>
        <a:lstStyle/>
        <a:p>
          <a:endParaRPr lang="it-IT"/>
        </a:p>
      </dgm:t>
    </dgm:pt>
    <dgm:pt modelId="{F125FC38-B3B0-4652-9C30-3BB06D0E230E}">
      <dgm:prSet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it-IT" b="0" i="1" dirty="0" err="1">
              <a:solidFill>
                <a:schemeClr val="accent2"/>
              </a:solidFill>
            </a:rPr>
            <a:t>Restore</a:t>
          </a:r>
          <a:r>
            <a:rPr lang="it-IT" b="0" i="1" dirty="0">
              <a:solidFill>
                <a:schemeClr val="accent2"/>
              </a:solidFill>
            </a:rPr>
            <a:t> autoritativo </a:t>
          </a:r>
          <a:r>
            <a:rPr lang="it-IT" b="0" i="1" dirty="0" err="1">
              <a:solidFill>
                <a:schemeClr val="accent2"/>
              </a:solidFill>
            </a:rPr>
            <a:t>SystemState</a:t>
          </a:r>
          <a:endParaRPr lang="it-IT" b="0" i="1" dirty="0">
            <a:solidFill>
              <a:schemeClr val="accent2"/>
            </a:solidFill>
          </a:endParaRPr>
        </a:p>
      </dgm:t>
    </dgm:pt>
    <dgm:pt modelId="{1852C9CE-64FD-4C58-8BA3-5A80843C55B6}" type="parTrans" cxnId="{042E01E6-5AF7-48D2-883A-BCFE1D9F64B2}">
      <dgm:prSet/>
      <dgm:spPr/>
      <dgm:t>
        <a:bodyPr/>
        <a:lstStyle/>
        <a:p>
          <a:endParaRPr lang="it-IT"/>
        </a:p>
      </dgm:t>
    </dgm:pt>
    <dgm:pt modelId="{AE975260-2D81-413B-81D7-DA9D6F3D1562}" type="sibTrans" cxnId="{042E01E6-5AF7-48D2-883A-BCFE1D9F64B2}">
      <dgm:prSet/>
      <dgm:spPr/>
      <dgm:t>
        <a:bodyPr/>
        <a:lstStyle/>
        <a:p>
          <a:endParaRPr lang="it-IT"/>
        </a:p>
      </dgm:t>
    </dgm:pt>
    <dgm:pt modelId="{0ADE218F-E847-4923-A633-708228E4927B}">
      <dgm:prSet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it-IT" b="0" i="1" dirty="0">
              <a:solidFill>
                <a:schemeClr val="accent2"/>
              </a:solidFill>
            </a:rPr>
            <a:t>Active Directory </a:t>
          </a:r>
          <a:r>
            <a:rPr lang="it-IT" b="0" i="1" dirty="0" err="1">
              <a:solidFill>
                <a:schemeClr val="accent2"/>
              </a:solidFill>
            </a:rPr>
            <a:t>Snapshot</a:t>
          </a:r>
          <a:endParaRPr lang="it-IT" b="0" i="1" dirty="0">
            <a:solidFill>
              <a:schemeClr val="accent2"/>
            </a:solidFill>
          </a:endParaRPr>
        </a:p>
      </dgm:t>
    </dgm:pt>
    <dgm:pt modelId="{DC14A613-6380-4A0D-B1C8-18AD80CBE65F}" type="parTrans" cxnId="{C0B2B0C9-76D3-40FC-ACB7-1DAEEA707229}">
      <dgm:prSet/>
      <dgm:spPr/>
      <dgm:t>
        <a:bodyPr/>
        <a:lstStyle/>
        <a:p>
          <a:endParaRPr lang="it-IT"/>
        </a:p>
      </dgm:t>
    </dgm:pt>
    <dgm:pt modelId="{5EBEE6A8-0F68-4166-87E0-3FE466451B2D}" type="sibTrans" cxnId="{C0B2B0C9-76D3-40FC-ACB7-1DAEEA707229}">
      <dgm:prSet/>
      <dgm:spPr/>
      <dgm:t>
        <a:bodyPr/>
        <a:lstStyle/>
        <a:p>
          <a:endParaRPr lang="it-IT"/>
        </a:p>
      </dgm:t>
    </dgm:pt>
    <dgm:pt modelId="{FF75CA09-5CAA-4CEA-AE15-A64F40DCEF77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pPr rtl="0"/>
          <a:r>
            <a:rPr lang="it-IT" b="1" dirty="0"/>
            <a:t>Oggetti o Container Eliminati</a:t>
          </a:r>
        </a:p>
      </dgm:t>
    </dgm:pt>
    <dgm:pt modelId="{7D869759-C2A1-4FAE-89BB-9CCFED8B5327}" type="parTrans" cxnId="{48ABE3E8-A4FB-400E-AF55-D13BD108F7AF}">
      <dgm:prSet/>
      <dgm:spPr/>
      <dgm:t>
        <a:bodyPr/>
        <a:lstStyle/>
        <a:p>
          <a:endParaRPr lang="it-IT"/>
        </a:p>
      </dgm:t>
    </dgm:pt>
    <dgm:pt modelId="{0BF48AE8-7F8E-4F09-BFE0-99A673766DE4}" type="sibTrans" cxnId="{48ABE3E8-A4FB-400E-AF55-D13BD108F7AF}">
      <dgm:prSet/>
      <dgm:spPr/>
      <dgm:t>
        <a:bodyPr/>
        <a:lstStyle/>
        <a:p>
          <a:endParaRPr lang="it-IT"/>
        </a:p>
      </dgm:t>
    </dgm:pt>
    <dgm:pt modelId="{DB77E9B7-5932-46EC-9402-873E5716CBDD}">
      <dgm:prSet/>
      <dgm:spPr/>
      <dgm:t>
        <a:bodyPr/>
        <a:lstStyle/>
        <a:p>
          <a:pPr rtl="0"/>
          <a:r>
            <a:rPr lang="it-IT" b="0" i="1" dirty="0" err="1">
              <a:solidFill>
                <a:schemeClr val="accent2"/>
              </a:solidFill>
            </a:rPr>
            <a:t>Restore</a:t>
          </a:r>
          <a:r>
            <a:rPr lang="it-IT" b="0" i="1" dirty="0">
              <a:solidFill>
                <a:schemeClr val="accent2"/>
              </a:solidFill>
            </a:rPr>
            <a:t> autoritativo </a:t>
          </a:r>
          <a:r>
            <a:rPr lang="it-IT" b="0" i="1" dirty="0" err="1">
              <a:solidFill>
                <a:schemeClr val="accent2"/>
              </a:solidFill>
            </a:rPr>
            <a:t>SystemState</a:t>
          </a:r>
          <a:endParaRPr lang="it-IT" b="0" i="1" dirty="0">
            <a:solidFill>
              <a:schemeClr val="accent2"/>
            </a:solidFill>
          </a:endParaRPr>
        </a:p>
      </dgm:t>
    </dgm:pt>
    <dgm:pt modelId="{DAB03CCD-70DD-4FE8-8B65-8471071A7CD6}" type="parTrans" cxnId="{2DCD0894-1BCE-4DBA-B95B-5D86F432F9EE}">
      <dgm:prSet/>
      <dgm:spPr/>
      <dgm:t>
        <a:bodyPr/>
        <a:lstStyle/>
        <a:p>
          <a:endParaRPr lang="it-IT"/>
        </a:p>
      </dgm:t>
    </dgm:pt>
    <dgm:pt modelId="{6BF378D1-63D7-4729-A885-8B6EF2A8368B}" type="sibTrans" cxnId="{2DCD0894-1BCE-4DBA-B95B-5D86F432F9EE}">
      <dgm:prSet/>
      <dgm:spPr/>
      <dgm:t>
        <a:bodyPr/>
        <a:lstStyle/>
        <a:p>
          <a:endParaRPr lang="it-IT"/>
        </a:p>
      </dgm:t>
    </dgm:pt>
    <dgm:pt modelId="{88237A15-5F29-443A-88E5-9ACD0333631B}">
      <dgm:prSet/>
      <dgm:spPr/>
      <dgm:t>
        <a:bodyPr/>
        <a:lstStyle/>
        <a:p>
          <a:pPr rtl="0"/>
          <a:r>
            <a:rPr lang="it-IT" b="0" i="1" dirty="0" err="1">
              <a:solidFill>
                <a:schemeClr val="accent2"/>
              </a:solidFill>
            </a:rPr>
            <a:t>Tombstone</a:t>
          </a:r>
          <a:r>
            <a:rPr lang="it-IT" b="0" i="1" dirty="0">
              <a:solidFill>
                <a:schemeClr val="accent2"/>
              </a:solidFill>
            </a:rPr>
            <a:t> </a:t>
          </a:r>
          <a:r>
            <a:rPr lang="it-IT" b="0" i="1" dirty="0" err="1">
              <a:solidFill>
                <a:schemeClr val="accent2"/>
              </a:solidFill>
            </a:rPr>
            <a:t>Reanimation</a:t>
          </a:r>
          <a:r>
            <a:rPr lang="it-IT" b="0" i="1" dirty="0">
              <a:solidFill>
                <a:srgbClr val="000000"/>
              </a:solidFill>
            </a:rPr>
            <a:t> </a:t>
          </a:r>
          <a:r>
            <a:rPr lang="it-IT" dirty="0">
              <a:solidFill>
                <a:srgbClr val="000000"/>
              </a:solidFill>
            </a:rPr>
            <a:t>(LDP, ADSI o </a:t>
          </a:r>
          <a:r>
            <a:rPr lang="it-IT" dirty="0" err="1">
              <a:solidFill>
                <a:srgbClr val="000000"/>
              </a:solidFill>
            </a:rPr>
            <a:t>ADRestore</a:t>
          </a:r>
          <a:r>
            <a:rPr lang="it-IT" dirty="0">
              <a:solidFill>
                <a:srgbClr val="000000"/>
              </a:solidFill>
            </a:rPr>
            <a:t>)</a:t>
          </a:r>
        </a:p>
      </dgm:t>
    </dgm:pt>
    <dgm:pt modelId="{F4D4BC48-F0C7-487E-A848-90605DE1EA35}" type="parTrans" cxnId="{609B3F6D-C291-4D92-8593-A1E82B93EBDA}">
      <dgm:prSet/>
      <dgm:spPr/>
      <dgm:t>
        <a:bodyPr/>
        <a:lstStyle/>
        <a:p>
          <a:endParaRPr lang="it-IT"/>
        </a:p>
      </dgm:t>
    </dgm:pt>
    <dgm:pt modelId="{D0849F44-203F-437F-BFE9-4E0E8303259F}" type="sibTrans" cxnId="{609B3F6D-C291-4D92-8593-A1E82B93EBDA}">
      <dgm:prSet/>
      <dgm:spPr/>
      <dgm:t>
        <a:bodyPr/>
        <a:lstStyle/>
        <a:p>
          <a:endParaRPr lang="it-IT"/>
        </a:p>
      </dgm:t>
    </dgm:pt>
    <dgm:pt modelId="{DE100672-82CF-445C-8B00-4FBB3DF3B96B}">
      <dgm:prSet/>
      <dgm:spPr/>
      <dgm:t>
        <a:bodyPr/>
        <a:lstStyle/>
        <a:p>
          <a:pPr rtl="0"/>
          <a:r>
            <a:rPr lang="it-IT" b="0" i="1" dirty="0">
              <a:solidFill>
                <a:schemeClr val="accent2"/>
              </a:solidFill>
            </a:rPr>
            <a:t>Active Directory </a:t>
          </a:r>
          <a:r>
            <a:rPr lang="it-IT" b="0" i="1" dirty="0" err="1">
              <a:solidFill>
                <a:schemeClr val="accent2"/>
              </a:solidFill>
            </a:rPr>
            <a:t>Snapshot</a:t>
          </a:r>
          <a:endParaRPr lang="it-IT" b="0" i="1" dirty="0">
            <a:solidFill>
              <a:schemeClr val="accent2"/>
            </a:solidFill>
          </a:endParaRPr>
        </a:p>
      </dgm:t>
    </dgm:pt>
    <dgm:pt modelId="{630E5E1C-8063-4135-8260-4F250A408738}" type="parTrans" cxnId="{86D70D4E-4771-45F9-8FA3-5E6F62319A27}">
      <dgm:prSet/>
      <dgm:spPr/>
      <dgm:t>
        <a:bodyPr/>
        <a:lstStyle/>
        <a:p>
          <a:endParaRPr lang="it-IT"/>
        </a:p>
      </dgm:t>
    </dgm:pt>
    <dgm:pt modelId="{D6FF5A72-5BC4-4514-BBCD-6D31304F36FF}" type="sibTrans" cxnId="{86D70D4E-4771-45F9-8FA3-5E6F62319A27}">
      <dgm:prSet/>
      <dgm:spPr/>
      <dgm:t>
        <a:bodyPr/>
        <a:lstStyle/>
        <a:p>
          <a:endParaRPr lang="it-IT"/>
        </a:p>
      </dgm:t>
    </dgm:pt>
    <dgm:pt modelId="{EF3D6C8B-CB0E-412D-A3D1-53F2468CC290}">
      <dgm:prSet/>
      <dgm:spPr/>
      <dgm:t>
        <a:bodyPr/>
        <a:lstStyle/>
        <a:p>
          <a:pPr rtl="0"/>
          <a:r>
            <a:rPr lang="it-IT" b="0" i="1" dirty="0" err="1">
              <a:solidFill>
                <a:schemeClr val="accent2"/>
              </a:solidFill>
            </a:rPr>
            <a:t>Recycle</a:t>
          </a:r>
          <a:r>
            <a:rPr lang="it-IT" b="0" i="1" dirty="0">
              <a:solidFill>
                <a:schemeClr val="accent2"/>
              </a:solidFill>
            </a:rPr>
            <a:t> Bin di Active Directory</a:t>
          </a:r>
          <a:r>
            <a:rPr lang="it-IT" b="0" i="1" dirty="0">
              <a:solidFill>
                <a:srgbClr val="000000"/>
              </a:solidFill>
            </a:rPr>
            <a:t> </a:t>
          </a:r>
          <a:r>
            <a:rPr lang="it-IT" dirty="0">
              <a:solidFill>
                <a:srgbClr val="000000"/>
              </a:solidFill>
            </a:rPr>
            <a:t>(richiede livello funzionale di foresta WS2008R2 o successivo, ovvero i DC devono essere tutti almeno WS2008R2)</a:t>
          </a:r>
        </a:p>
      </dgm:t>
    </dgm:pt>
    <dgm:pt modelId="{B002743C-0B78-4A15-A618-1196F3F67AE2}" type="parTrans" cxnId="{E078B784-2202-4747-8592-588E7FF21A80}">
      <dgm:prSet/>
      <dgm:spPr/>
      <dgm:t>
        <a:bodyPr/>
        <a:lstStyle/>
        <a:p>
          <a:endParaRPr lang="it-IT"/>
        </a:p>
      </dgm:t>
    </dgm:pt>
    <dgm:pt modelId="{8B538C63-6D11-4E35-8181-34E14D410868}" type="sibTrans" cxnId="{E078B784-2202-4747-8592-588E7FF21A80}">
      <dgm:prSet/>
      <dgm:spPr/>
      <dgm:t>
        <a:bodyPr/>
        <a:lstStyle/>
        <a:p>
          <a:endParaRPr lang="it-IT"/>
        </a:p>
      </dgm:t>
    </dgm:pt>
    <dgm:pt modelId="{58EE30EC-D584-4C72-8FD7-5DFA9E6F47B7}">
      <dgm:prSet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it-IT" dirty="0">
              <a:solidFill>
                <a:srgbClr val="000000"/>
              </a:solidFill>
            </a:rPr>
            <a:t>Richiede DC WS2008 o successivo</a:t>
          </a:r>
        </a:p>
      </dgm:t>
    </dgm:pt>
    <dgm:pt modelId="{7DF5D47B-9FB5-41A3-BA99-022E2DB3BDB6}" type="parTrans" cxnId="{47157415-12C5-4365-A1B4-26D9858EA3C6}">
      <dgm:prSet/>
      <dgm:spPr/>
      <dgm:t>
        <a:bodyPr/>
        <a:lstStyle/>
        <a:p>
          <a:endParaRPr lang="it-IT"/>
        </a:p>
      </dgm:t>
    </dgm:pt>
    <dgm:pt modelId="{3C28B53A-6652-41EA-99D2-849CEE881467}" type="sibTrans" cxnId="{47157415-12C5-4365-A1B4-26D9858EA3C6}">
      <dgm:prSet/>
      <dgm:spPr/>
      <dgm:t>
        <a:bodyPr/>
        <a:lstStyle/>
        <a:p>
          <a:endParaRPr lang="it-IT"/>
        </a:p>
      </dgm:t>
    </dgm:pt>
    <dgm:pt modelId="{745B3B1D-E205-4AAD-9A29-C88FF6C8755D}">
      <dgm:prSet/>
      <dgm:spPr>
        <a:solidFill>
          <a:schemeClr val="bg1">
            <a:lumMod val="75000"/>
            <a:alpha val="90000"/>
          </a:schemeClr>
        </a:solidFill>
        <a:ln>
          <a:solidFill>
            <a:schemeClr val="bg1">
              <a:lumMod val="75000"/>
              <a:alpha val="90000"/>
            </a:schemeClr>
          </a:solidFill>
        </a:ln>
      </dgm:spPr>
      <dgm:t>
        <a:bodyPr/>
        <a:lstStyle/>
        <a:p>
          <a:pPr rtl="0"/>
          <a:r>
            <a:rPr lang="it-IT" dirty="0">
              <a:solidFill>
                <a:srgbClr val="000000"/>
              </a:solidFill>
            </a:rPr>
            <a:t>Con WS2008 R2 e successivo è possibile eseguire il </a:t>
          </a:r>
          <a:r>
            <a:rPr lang="it-IT" dirty="0" err="1">
              <a:solidFill>
                <a:srgbClr val="000000"/>
              </a:solidFill>
            </a:rPr>
            <a:t>mount</a:t>
          </a:r>
          <a:r>
            <a:rPr lang="it-IT" dirty="0">
              <a:solidFill>
                <a:srgbClr val="000000"/>
              </a:solidFill>
            </a:rPr>
            <a:t> di un VHD e quindi il </a:t>
          </a:r>
          <a:r>
            <a:rPr lang="it-IT" dirty="0" err="1">
              <a:solidFill>
                <a:srgbClr val="000000"/>
              </a:solidFill>
            </a:rPr>
            <a:t>mount</a:t>
          </a:r>
          <a:r>
            <a:rPr lang="it-IT" dirty="0">
              <a:solidFill>
                <a:srgbClr val="000000"/>
              </a:solidFill>
            </a:rPr>
            <a:t> di un </a:t>
          </a:r>
          <a:r>
            <a:rPr lang="it-IT" dirty="0" err="1">
              <a:solidFill>
                <a:srgbClr val="000000"/>
              </a:solidFill>
            </a:rPr>
            <a:t>ntds.dit</a:t>
          </a:r>
          <a:r>
            <a:rPr lang="it-IT" dirty="0">
              <a:solidFill>
                <a:srgbClr val="000000"/>
              </a:solidFill>
            </a:rPr>
            <a:t> in esso contenuto</a:t>
          </a:r>
        </a:p>
      </dgm:t>
    </dgm:pt>
    <dgm:pt modelId="{6C67B161-536F-4D91-A485-B650ADECE0AA}" type="parTrans" cxnId="{6A49CFF4-0B1E-4537-BB94-9D63E4931952}">
      <dgm:prSet/>
      <dgm:spPr/>
      <dgm:t>
        <a:bodyPr/>
        <a:lstStyle/>
        <a:p>
          <a:endParaRPr lang="it-IT"/>
        </a:p>
      </dgm:t>
    </dgm:pt>
    <dgm:pt modelId="{525316A0-E94B-41B4-B0D9-E993163C5EA2}" type="sibTrans" cxnId="{6A49CFF4-0B1E-4537-BB94-9D63E4931952}">
      <dgm:prSet/>
      <dgm:spPr/>
      <dgm:t>
        <a:bodyPr/>
        <a:lstStyle/>
        <a:p>
          <a:endParaRPr lang="it-IT"/>
        </a:p>
      </dgm:t>
    </dgm:pt>
    <dgm:pt modelId="{65A93F12-8750-43BA-A86C-1D57DCB9F062}" type="pres">
      <dgm:prSet presAssocID="{4D6D819D-C65E-4800-9608-169D3B7F28B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80E0E67-4571-4B4B-A86F-64A29CF47BDC}" type="pres">
      <dgm:prSet presAssocID="{00D98F32-8417-45CA-BCE0-23F59C0AE458}" presName="composite" presStyleCnt="0"/>
      <dgm:spPr/>
    </dgm:pt>
    <dgm:pt modelId="{9F510F29-EF38-49EB-A049-35504814CE5C}" type="pres">
      <dgm:prSet presAssocID="{00D98F32-8417-45CA-BCE0-23F59C0AE45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98C636C-A4C6-45A1-A41C-E4001C59D0DD}" type="pres">
      <dgm:prSet presAssocID="{00D98F32-8417-45CA-BCE0-23F59C0AE45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E324847-C703-44EA-BD8A-CA687C404031}" type="pres">
      <dgm:prSet presAssocID="{AE4AE0E7-C6CD-47D5-B49C-17304AE87305}" presName="space" presStyleCnt="0"/>
      <dgm:spPr/>
    </dgm:pt>
    <dgm:pt modelId="{F2BB103A-7DCC-4F87-84F6-C4366E533284}" type="pres">
      <dgm:prSet presAssocID="{FF75CA09-5CAA-4CEA-AE15-A64F40DCEF77}" presName="composite" presStyleCnt="0"/>
      <dgm:spPr/>
    </dgm:pt>
    <dgm:pt modelId="{CA1F51F8-077B-40EE-8F6F-DEA81B275449}" type="pres">
      <dgm:prSet presAssocID="{FF75CA09-5CAA-4CEA-AE15-A64F40DCEF7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B51E049-8886-41DE-A164-23C743C7AD7D}" type="pres">
      <dgm:prSet presAssocID="{FF75CA09-5CAA-4CEA-AE15-A64F40DCEF7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F7BEA09-6429-4634-9278-D4137DD5379D}" type="presOf" srcId="{58EE30EC-D584-4C72-8FD7-5DFA9E6F47B7}" destId="{F98C636C-A4C6-45A1-A41C-E4001C59D0DD}" srcOrd="0" destOrd="2" presId="urn:microsoft.com/office/officeart/2005/8/layout/hList1"/>
    <dgm:cxn modelId="{E078B784-2202-4747-8592-588E7FF21A80}" srcId="{FF75CA09-5CAA-4CEA-AE15-A64F40DCEF77}" destId="{EF3D6C8B-CB0E-412D-A3D1-53F2468CC290}" srcOrd="3" destOrd="0" parTransId="{B002743C-0B78-4A15-A618-1196F3F67AE2}" sibTransId="{8B538C63-6D11-4E35-8181-34E14D410868}"/>
    <dgm:cxn modelId="{6A49CFF4-0B1E-4537-BB94-9D63E4931952}" srcId="{0ADE218F-E847-4923-A633-708228E4927B}" destId="{745B3B1D-E205-4AAD-9A29-C88FF6C8755D}" srcOrd="1" destOrd="0" parTransId="{6C67B161-536F-4D91-A485-B650ADECE0AA}" sibTransId="{525316A0-E94B-41B4-B0D9-E993163C5EA2}"/>
    <dgm:cxn modelId="{A7C4BF25-E57B-430E-A77B-BB872D2B88D1}" type="presOf" srcId="{F125FC38-B3B0-4652-9C30-3BB06D0E230E}" destId="{F98C636C-A4C6-45A1-A41C-E4001C59D0DD}" srcOrd="0" destOrd="0" presId="urn:microsoft.com/office/officeart/2005/8/layout/hList1"/>
    <dgm:cxn modelId="{B17062E1-EEDB-4FDB-8D30-6C14A0C2D84F}" type="presOf" srcId="{4D6D819D-C65E-4800-9608-169D3B7F28BA}" destId="{65A93F12-8750-43BA-A86C-1D57DCB9F062}" srcOrd="0" destOrd="0" presId="urn:microsoft.com/office/officeart/2005/8/layout/hList1"/>
    <dgm:cxn modelId="{609B3F6D-C291-4D92-8593-A1E82B93EBDA}" srcId="{FF75CA09-5CAA-4CEA-AE15-A64F40DCEF77}" destId="{88237A15-5F29-443A-88E5-9ACD0333631B}" srcOrd="1" destOrd="0" parTransId="{F4D4BC48-F0C7-487E-A848-90605DE1EA35}" sibTransId="{D0849F44-203F-437F-BFE9-4E0E8303259F}"/>
    <dgm:cxn modelId="{86D70D4E-4771-45F9-8FA3-5E6F62319A27}" srcId="{FF75CA09-5CAA-4CEA-AE15-A64F40DCEF77}" destId="{DE100672-82CF-445C-8B00-4FBB3DF3B96B}" srcOrd="2" destOrd="0" parTransId="{630E5E1C-8063-4135-8260-4F250A408738}" sibTransId="{D6FF5A72-5BC4-4514-BBCD-6D31304F36FF}"/>
    <dgm:cxn modelId="{C0B2B0C9-76D3-40FC-ACB7-1DAEEA707229}" srcId="{00D98F32-8417-45CA-BCE0-23F59C0AE458}" destId="{0ADE218F-E847-4923-A633-708228E4927B}" srcOrd="1" destOrd="0" parTransId="{DC14A613-6380-4A0D-B1C8-18AD80CBE65F}" sibTransId="{5EBEE6A8-0F68-4166-87E0-3FE466451B2D}"/>
    <dgm:cxn modelId="{48ABE3E8-A4FB-400E-AF55-D13BD108F7AF}" srcId="{4D6D819D-C65E-4800-9608-169D3B7F28BA}" destId="{FF75CA09-5CAA-4CEA-AE15-A64F40DCEF77}" srcOrd="1" destOrd="0" parTransId="{7D869759-C2A1-4FAE-89BB-9CCFED8B5327}" sibTransId="{0BF48AE8-7F8E-4F09-BFE0-99A673766DE4}"/>
    <dgm:cxn modelId="{B020224A-805C-464B-8A44-9609135FA45C}" type="presOf" srcId="{00D98F32-8417-45CA-BCE0-23F59C0AE458}" destId="{9F510F29-EF38-49EB-A049-35504814CE5C}" srcOrd="0" destOrd="0" presId="urn:microsoft.com/office/officeart/2005/8/layout/hList1"/>
    <dgm:cxn modelId="{DC379F1A-8FC3-462C-8971-6A4893E257A1}" type="presOf" srcId="{745B3B1D-E205-4AAD-9A29-C88FF6C8755D}" destId="{F98C636C-A4C6-45A1-A41C-E4001C59D0DD}" srcOrd="0" destOrd="3" presId="urn:microsoft.com/office/officeart/2005/8/layout/hList1"/>
    <dgm:cxn modelId="{37BD26AA-C338-45CF-A1FF-94A99CA7DA38}" type="presOf" srcId="{88237A15-5F29-443A-88E5-9ACD0333631B}" destId="{3B51E049-8886-41DE-A164-23C743C7AD7D}" srcOrd="0" destOrd="1" presId="urn:microsoft.com/office/officeart/2005/8/layout/hList1"/>
    <dgm:cxn modelId="{AE68695B-C3F9-4777-92B0-B7E330464AC5}" type="presOf" srcId="{EF3D6C8B-CB0E-412D-A3D1-53F2468CC290}" destId="{3B51E049-8886-41DE-A164-23C743C7AD7D}" srcOrd="0" destOrd="3" presId="urn:microsoft.com/office/officeart/2005/8/layout/hList1"/>
    <dgm:cxn modelId="{78A154FB-3940-428F-9C55-AC36B9D0199F}" type="presOf" srcId="{DB77E9B7-5932-46EC-9402-873E5716CBDD}" destId="{3B51E049-8886-41DE-A164-23C743C7AD7D}" srcOrd="0" destOrd="0" presId="urn:microsoft.com/office/officeart/2005/8/layout/hList1"/>
    <dgm:cxn modelId="{282611C0-F617-4F59-AAA0-ABAF8CEC4183}" srcId="{4D6D819D-C65E-4800-9608-169D3B7F28BA}" destId="{00D98F32-8417-45CA-BCE0-23F59C0AE458}" srcOrd="0" destOrd="0" parTransId="{6C4DBBFD-0851-4754-B39D-8453725DA2C7}" sibTransId="{AE4AE0E7-C6CD-47D5-B49C-17304AE87305}"/>
    <dgm:cxn modelId="{1EF23A42-59EF-4157-8AB5-04AF29A2A858}" type="presOf" srcId="{0ADE218F-E847-4923-A633-708228E4927B}" destId="{F98C636C-A4C6-45A1-A41C-E4001C59D0DD}" srcOrd="0" destOrd="1" presId="urn:microsoft.com/office/officeart/2005/8/layout/hList1"/>
    <dgm:cxn modelId="{2DCD0894-1BCE-4DBA-B95B-5D86F432F9EE}" srcId="{FF75CA09-5CAA-4CEA-AE15-A64F40DCEF77}" destId="{DB77E9B7-5932-46EC-9402-873E5716CBDD}" srcOrd="0" destOrd="0" parTransId="{DAB03CCD-70DD-4FE8-8B65-8471071A7CD6}" sibTransId="{6BF378D1-63D7-4729-A885-8B6EF2A8368B}"/>
    <dgm:cxn modelId="{042E01E6-5AF7-48D2-883A-BCFE1D9F64B2}" srcId="{00D98F32-8417-45CA-BCE0-23F59C0AE458}" destId="{F125FC38-B3B0-4652-9C30-3BB06D0E230E}" srcOrd="0" destOrd="0" parTransId="{1852C9CE-64FD-4C58-8BA3-5A80843C55B6}" sibTransId="{AE975260-2D81-413B-81D7-DA9D6F3D1562}"/>
    <dgm:cxn modelId="{47157415-12C5-4365-A1B4-26D9858EA3C6}" srcId="{0ADE218F-E847-4923-A633-708228E4927B}" destId="{58EE30EC-D584-4C72-8FD7-5DFA9E6F47B7}" srcOrd="0" destOrd="0" parTransId="{7DF5D47B-9FB5-41A3-BA99-022E2DB3BDB6}" sibTransId="{3C28B53A-6652-41EA-99D2-849CEE881467}"/>
    <dgm:cxn modelId="{8036DD2A-BD9E-4BBC-A613-3AF1C942D162}" type="presOf" srcId="{FF75CA09-5CAA-4CEA-AE15-A64F40DCEF77}" destId="{CA1F51F8-077B-40EE-8F6F-DEA81B275449}" srcOrd="0" destOrd="0" presId="urn:microsoft.com/office/officeart/2005/8/layout/hList1"/>
    <dgm:cxn modelId="{06002DB3-C63A-4104-B142-E693EAC6B95A}" type="presOf" srcId="{DE100672-82CF-445C-8B00-4FBB3DF3B96B}" destId="{3B51E049-8886-41DE-A164-23C743C7AD7D}" srcOrd="0" destOrd="2" presId="urn:microsoft.com/office/officeart/2005/8/layout/hList1"/>
    <dgm:cxn modelId="{AB809A0C-A854-4A53-8131-2F21865DDC34}" type="presParOf" srcId="{65A93F12-8750-43BA-A86C-1D57DCB9F062}" destId="{780E0E67-4571-4B4B-A86F-64A29CF47BDC}" srcOrd="0" destOrd="0" presId="urn:microsoft.com/office/officeart/2005/8/layout/hList1"/>
    <dgm:cxn modelId="{66DD80CB-BE1D-4AA7-83B1-BCAE91B71E66}" type="presParOf" srcId="{780E0E67-4571-4B4B-A86F-64A29CF47BDC}" destId="{9F510F29-EF38-49EB-A049-35504814CE5C}" srcOrd="0" destOrd="0" presId="urn:microsoft.com/office/officeart/2005/8/layout/hList1"/>
    <dgm:cxn modelId="{9AA827F3-7467-4DFB-9EF8-203D57801D08}" type="presParOf" srcId="{780E0E67-4571-4B4B-A86F-64A29CF47BDC}" destId="{F98C636C-A4C6-45A1-A41C-E4001C59D0DD}" srcOrd="1" destOrd="0" presId="urn:microsoft.com/office/officeart/2005/8/layout/hList1"/>
    <dgm:cxn modelId="{93697EA1-2394-4FBE-9A05-3A6E80E82151}" type="presParOf" srcId="{65A93F12-8750-43BA-A86C-1D57DCB9F062}" destId="{1E324847-C703-44EA-BD8A-CA687C404031}" srcOrd="1" destOrd="0" presId="urn:microsoft.com/office/officeart/2005/8/layout/hList1"/>
    <dgm:cxn modelId="{85BE3458-3673-43C9-AE23-AF59E4765DD8}" type="presParOf" srcId="{65A93F12-8750-43BA-A86C-1D57DCB9F062}" destId="{F2BB103A-7DCC-4F87-84F6-C4366E533284}" srcOrd="2" destOrd="0" presId="urn:microsoft.com/office/officeart/2005/8/layout/hList1"/>
    <dgm:cxn modelId="{DF013692-C63F-4E91-96F0-FEB1133DCE70}" type="presParOf" srcId="{F2BB103A-7DCC-4F87-84F6-C4366E533284}" destId="{CA1F51F8-077B-40EE-8F6F-DEA81B275449}" srcOrd="0" destOrd="0" presId="urn:microsoft.com/office/officeart/2005/8/layout/hList1"/>
    <dgm:cxn modelId="{B590D917-EE53-46D7-81BA-426A4A8DFEC2}" type="presParOf" srcId="{F2BB103A-7DCC-4F87-84F6-C4366E533284}" destId="{3B51E049-8886-41DE-A164-23C743C7AD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2F21-071C-4676-909E-17A00937C2B8}">
      <dsp:nvSpPr>
        <dsp:cNvPr id="0" name=""/>
        <dsp:cNvSpPr/>
      </dsp:nvSpPr>
      <dsp:spPr>
        <a:xfrm>
          <a:off x="3829573" y="864920"/>
          <a:ext cx="665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sp:txBody>
      <dsp:txXfrm>
        <a:off x="4144876" y="907160"/>
        <a:ext cx="0" cy="0"/>
      </dsp:txXfrm>
    </dsp:sp>
    <dsp:sp modelId="{539D9625-874D-407D-A041-53EBED3A25E2}">
      <dsp:nvSpPr>
        <dsp:cNvPr id="0" name=""/>
        <dsp:cNvSpPr/>
      </dsp:nvSpPr>
      <dsp:spPr>
        <a:xfrm>
          <a:off x="805254" y="2805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Selezionare un DC del dominio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, questo DC </a:t>
          </a: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verrà usato per ripristinare il dominio</a:t>
          </a:r>
        </a:p>
      </dsp:txBody>
      <dsp:txXfrm>
        <a:off x="805254" y="2805"/>
        <a:ext cx="3026118" cy="1815671"/>
      </dsp:txXfrm>
    </dsp:sp>
    <dsp:sp modelId="{49F75025-7C0F-42EE-A3FC-60FCD4346F12}">
      <dsp:nvSpPr>
        <dsp:cNvPr id="0" name=""/>
        <dsp:cNvSpPr/>
      </dsp:nvSpPr>
      <dsp:spPr>
        <a:xfrm>
          <a:off x="7551699" y="864920"/>
          <a:ext cx="665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sp:txBody>
      <dsp:txXfrm>
        <a:off x="7867002" y="907160"/>
        <a:ext cx="0" cy="0"/>
      </dsp:txXfrm>
    </dsp:sp>
    <dsp:sp modelId="{D94D0E4A-FCBF-4DD5-8EB8-93E010413FED}">
      <dsp:nvSpPr>
        <dsp:cNvPr id="0" name=""/>
        <dsp:cNvSpPr/>
      </dsp:nvSpPr>
      <dsp:spPr>
        <a:xfrm>
          <a:off x="4527380" y="2805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Tutti gli altri DC vanno dismessi e reinstallati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per poterli riconnettere al dominio ripristinato</a:t>
          </a:r>
        </a:p>
      </dsp:txBody>
      <dsp:txXfrm>
        <a:off x="4527380" y="2805"/>
        <a:ext cx="3026118" cy="1815671"/>
      </dsp:txXfrm>
    </dsp:sp>
    <dsp:sp modelId="{2E1240C4-0934-4044-B493-B16039C29CF5}">
      <dsp:nvSpPr>
        <dsp:cNvPr id="0" name=""/>
        <dsp:cNvSpPr/>
      </dsp:nvSpPr>
      <dsp:spPr>
        <a:xfrm>
          <a:off x="2318313" y="1816676"/>
          <a:ext cx="7444252" cy="665407"/>
        </a:xfrm>
        <a:custGeom>
          <a:avLst/>
          <a:gdLst/>
          <a:ahLst/>
          <a:cxnLst/>
          <a:rect l="0" t="0" r="0" b="0"/>
          <a:pathLst>
            <a:path>
              <a:moveTo>
                <a:pt x="7291159" y="0"/>
              </a:moveTo>
              <a:lnTo>
                <a:pt x="7291159" y="342646"/>
              </a:lnTo>
              <a:lnTo>
                <a:pt x="0" y="342646"/>
              </a:lnTo>
              <a:lnTo>
                <a:pt x="0" y="651093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sp:txBody>
      <dsp:txXfrm>
        <a:off x="5853522" y="2145899"/>
        <a:ext cx="0" cy="0"/>
      </dsp:txXfrm>
    </dsp:sp>
    <dsp:sp modelId="{B19B8174-4B2E-4A30-B11D-8EA25F6C50B8}">
      <dsp:nvSpPr>
        <dsp:cNvPr id="0" name=""/>
        <dsp:cNvSpPr/>
      </dsp:nvSpPr>
      <dsp:spPr>
        <a:xfrm>
          <a:off x="8249506" y="2805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Eseguire un </a:t>
          </a:r>
          <a:r>
            <a:rPr lang="it-IT" sz="2000" b="1" i="1" kern="1200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restore</a:t>
          </a: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 autoritativo di un </a:t>
          </a:r>
          <a:r>
            <a:rPr lang="it-IT" sz="2000" b="1" i="1" kern="1200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SystemState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più recente del </a:t>
          </a:r>
          <a:r>
            <a:rPr lang="it-IT" sz="2000" b="1" kern="1200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Tombstone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</a:t>
          </a:r>
          <a:r>
            <a:rPr lang="it-IT" sz="2000" b="1" kern="1200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lifetime</a:t>
          </a:r>
          <a:endParaRPr lang="it-IT" sz="2000" b="1" kern="1200" dirty="0">
            <a:solidFill>
              <a:sysClr val="window" lastClr="FFFFFF"/>
            </a:solidFill>
            <a:latin typeface="+mj-lt"/>
            <a:ea typeface="+mn-ea"/>
            <a:cs typeface="+mn-cs"/>
          </a:endParaRPr>
        </a:p>
      </dsp:txBody>
      <dsp:txXfrm>
        <a:off x="8249506" y="2805"/>
        <a:ext cx="3026118" cy="1815671"/>
      </dsp:txXfrm>
    </dsp:sp>
    <dsp:sp modelId="{C964190B-D358-4AE3-9D37-4F04CB11B551}">
      <dsp:nvSpPr>
        <dsp:cNvPr id="0" name=""/>
        <dsp:cNvSpPr/>
      </dsp:nvSpPr>
      <dsp:spPr>
        <a:xfrm>
          <a:off x="3829573" y="3376599"/>
          <a:ext cx="665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sp:txBody>
      <dsp:txXfrm>
        <a:off x="4144876" y="3418839"/>
        <a:ext cx="0" cy="0"/>
      </dsp:txXfrm>
    </dsp:sp>
    <dsp:sp modelId="{003180FF-535D-402E-9961-3DF6678126A1}">
      <dsp:nvSpPr>
        <dsp:cNvPr id="0" name=""/>
        <dsp:cNvSpPr/>
      </dsp:nvSpPr>
      <dsp:spPr>
        <a:xfrm>
          <a:off x="805254" y="2514483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Rimuovere da AD e DNS i DC dismessi</a:t>
          </a:r>
        </a:p>
      </dsp:txBody>
      <dsp:txXfrm>
        <a:off x="805254" y="2514483"/>
        <a:ext cx="3026118" cy="1815671"/>
      </dsp:txXfrm>
    </dsp:sp>
    <dsp:sp modelId="{25E52D99-1C5A-42DA-BFF8-248B73B70DF3}">
      <dsp:nvSpPr>
        <dsp:cNvPr id="0" name=""/>
        <dsp:cNvSpPr/>
      </dsp:nvSpPr>
      <dsp:spPr>
        <a:xfrm>
          <a:off x="7551699" y="3376599"/>
          <a:ext cx="665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1093" y="45720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>
            <a:solidFill>
              <a:srgbClr val="E9E5DC">
                <a:hueOff val="0"/>
                <a:satOff val="0"/>
                <a:lumOff val="0"/>
                <a:alphaOff val="0"/>
              </a:srgbClr>
            </a:solidFill>
            <a:latin typeface="+mj-lt"/>
            <a:ea typeface="+mn-ea"/>
            <a:cs typeface="+mn-cs"/>
          </a:endParaRPr>
        </a:p>
      </dsp:txBody>
      <dsp:txXfrm>
        <a:off x="7867002" y="3418839"/>
        <a:ext cx="0" cy="0"/>
      </dsp:txXfrm>
    </dsp:sp>
    <dsp:sp modelId="{5F3930C4-805B-4BF8-A7EF-0E2F6122EAFE}">
      <dsp:nvSpPr>
        <dsp:cNvPr id="0" name=""/>
        <dsp:cNvSpPr/>
      </dsp:nvSpPr>
      <dsp:spPr>
        <a:xfrm>
          <a:off x="4527380" y="2514483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Eseguire sul DC il </a:t>
          </a:r>
          <a:r>
            <a:rPr lang="it-IT" sz="2000" b="1" i="1" kern="1200" dirty="0" err="1">
              <a:solidFill>
                <a:srgbClr val="FFC000"/>
              </a:solidFill>
              <a:latin typeface="+mj-lt"/>
              <a:ea typeface="+mn-ea"/>
              <a:cs typeface="+mn-cs"/>
            </a:rPr>
            <a:t>seize</a:t>
          </a: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 dei ruoli FSMO di dominio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(RID Master, PDC Emulator, </a:t>
          </a:r>
          <a:r>
            <a:rPr lang="it-IT" sz="2000" b="1" kern="1200" dirty="0" err="1">
              <a:solidFill>
                <a:sysClr val="window" lastClr="FFFFFF"/>
              </a:solidFill>
              <a:latin typeface="+mj-lt"/>
              <a:ea typeface="+mn-ea"/>
              <a:cs typeface="+mn-cs"/>
            </a:rPr>
            <a:t>Infrastructure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Master) che non possiede</a:t>
          </a:r>
        </a:p>
      </dsp:txBody>
      <dsp:txXfrm>
        <a:off x="4527380" y="2514483"/>
        <a:ext cx="3026118" cy="1815671"/>
      </dsp:txXfrm>
    </dsp:sp>
    <dsp:sp modelId="{3E98C66C-0E08-4A67-8640-0A3F9DE3E937}">
      <dsp:nvSpPr>
        <dsp:cNvPr id="0" name=""/>
        <dsp:cNvSpPr/>
      </dsp:nvSpPr>
      <dsp:spPr>
        <a:xfrm>
          <a:off x="8249506" y="2514483"/>
          <a:ext cx="3026118" cy="1815671"/>
        </a:xfrm>
        <a:prstGeom prst="rect">
          <a:avLst/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1" i="1" kern="1200" dirty="0">
              <a:solidFill>
                <a:srgbClr val="FFC000"/>
              </a:solidFill>
              <a:latin typeface="+mj-lt"/>
              <a:ea typeface="+mn-ea"/>
              <a:cs typeface="+mn-cs"/>
            </a:rPr>
            <a:t>Impostare il DC come GC</a:t>
          </a:r>
          <a:r>
            <a:rPr lang="it-IT" sz="2000" b="1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 se non lo era</a:t>
          </a:r>
        </a:p>
      </dsp:txBody>
      <dsp:txXfrm>
        <a:off x="8249506" y="2514483"/>
        <a:ext cx="3026118" cy="1815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36BD7-A6A9-434C-AEF2-EA351F652785}">
      <dsp:nvSpPr>
        <dsp:cNvPr id="0" name=""/>
        <dsp:cNvSpPr/>
      </dsp:nvSpPr>
      <dsp:spPr>
        <a:xfrm>
          <a:off x="0" y="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Selezionare un DC nella foresta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, questo DC 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verrà usato per ripristinare il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Forest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Domain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(primo dominio nella foresta) e 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diventerà il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DC</a:t>
          </a:r>
        </a:p>
      </dsp:txBody>
      <dsp:txXfrm>
        <a:off x="25749" y="25749"/>
        <a:ext cx="8539736" cy="827622"/>
      </dsp:txXfrm>
    </dsp:sp>
    <dsp:sp modelId="{30382A41-3A35-4A57-816A-33F8939051DF}">
      <dsp:nvSpPr>
        <dsp:cNvPr id="0" name=""/>
        <dsp:cNvSpPr/>
      </dsp:nvSpPr>
      <dsp:spPr>
        <a:xfrm>
          <a:off x="800872" y="103896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0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Tutti gli altri DC nella foresta vanno disconnessi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, 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selezionare un DC per ogni dominio figlio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che 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verrà usato per rispristinare il dominio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e 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dismettere gli altri DC che verranno reinstallati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per poterli riconnettere ai </a:t>
          </a:r>
          <a:r>
            <a:rPr lang="it-IT" sz="1700" kern="1200" dirty="0" err="1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dominii</a:t>
          </a:r>
          <a:r>
            <a:rPr lang="it-IT" sz="1700" kern="1200" dirty="0">
              <a:solidFill>
                <a:sysClr val="window" lastClr="FFFFFF"/>
              </a:solidFill>
              <a:latin typeface="Arial" panose="020B0604020202020204"/>
              <a:ea typeface="+mn-ea"/>
              <a:cs typeface="+mn-cs"/>
            </a:rPr>
            <a:t> ripristinati</a:t>
          </a:r>
        </a:p>
      </dsp:txBody>
      <dsp:txXfrm>
        <a:off x="826621" y="1064709"/>
        <a:ext cx="8138863" cy="827622"/>
      </dsp:txXfrm>
    </dsp:sp>
    <dsp:sp modelId="{D57E8C17-64C3-4315-BFB0-2ABF4EC55096}">
      <dsp:nvSpPr>
        <dsp:cNvPr id="0" name=""/>
        <dsp:cNvSpPr/>
      </dsp:nvSpPr>
      <dsp:spPr>
        <a:xfrm>
          <a:off x="1589792" y="207792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0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Inziare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i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recovery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ripristinando il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Forest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Root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Domain</a:t>
          </a:r>
        </a:p>
      </dsp:txBody>
      <dsp:txXfrm>
        <a:off x="1615541" y="2103669"/>
        <a:ext cx="8150816" cy="827622"/>
      </dsp:txXfrm>
    </dsp:sp>
    <dsp:sp modelId="{421A6982-CACF-46F2-8396-4950130AA0BC}">
      <dsp:nvSpPr>
        <dsp:cNvPr id="0" name=""/>
        <dsp:cNvSpPr/>
      </dsp:nvSpPr>
      <dsp:spPr>
        <a:xfrm>
          <a:off x="2390665" y="3116880"/>
          <a:ext cx="9562662" cy="879120"/>
        </a:xfrm>
        <a:prstGeom prst="roundRect">
          <a:avLst>
            <a:gd name="adj" fmla="val 10000"/>
          </a:avLst>
        </a:prstGeom>
        <a:solidFill>
          <a:schemeClr val="accent3"/>
        </a:solidFill>
        <a:ln w="15875" cap="flat" cmpd="sng" algn="ctr">
          <a:solidFill>
            <a:srgbClr val="E9E5DC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00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Eseguire il </a:t>
          </a:r>
          <a:r>
            <a:rPr lang="it-IT" sz="1700" i="1" kern="1200" dirty="0" err="1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recovery</a:t>
          </a:r>
          <a:r>
            <a:rPr lang="it-IT" sz="1700" i="1" kern="1200" dirty="0">
              <a:solidFill>
                <a:srgbClr val="FFC000"/>
              </a:solidFill>
              <a:latin typeface="Arial" panose="020B0604020202020204"/>
              <a:ea typeface="+mn-ea"/>
              <a:cs typeface="+mn-cs"/>
            </a:rPr>
            <a:t> dei domini figlio</a:t>
          </a:r>
        </a:p>
      </dsp:txBody>
      <dsp:txXfrm>
        <a:off x="2416414" y="3142629"/>
        <a:ext cx="8138863" cy="827622"/>
      </dsp:txXfrm>
    </dsp:sp>
    <dsp:sp modelId="{6D89648E-6E45-4F40-9490-D9083A6225D0}">
      <dsp:nvSpPr>
        <dsp:cNvPr id="0" name=""/>
        <dsp:cNvSpPr/>
      </dsp:nvSpPr>
      <dsp:spPr>
        <a:xfrm>
          <a:off x="8991234" y="673325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7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sp:txBody>
      <dsp:txXfrm>
        <a:off x="9119805" y="673325"/>
        <a:ext cx="314286" cy="430000"/>
      </dsp:txXfrm>
    </dsp:sp>
    <dsp:sp modelId="{E3CFEE37-2476-4F6B-AE08-01C7FE2800E8}">
      <dsp:nvSpPr>
        <dsp:cNvPr id="0" name=""/>
        <dsp:cNvSpPr/>
      </dsp:nvSpPr>
      <dsp:spPr>
        <a:xfrm>
          <a:off x="9792107" y="1712286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7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sp:txBody>
      <dsp:txXfrm>
        <a:off x="9920678" y="1712286"/>
        <a:ext cx="314286" cy="430000"/>
      </dsp:txXfrm>
    </dsp:sp>
    <dsp:sp modelId="{37B3A330-4684-4F1F-A4E4-8BE777116D78}">
      <dsp:nvSpPr>
        <dsp:cNvPr id="0" name=""/>
        <dsp:cNvSpPr/>
      </dsp:nvSpPr>
      <dsp:spPr>
        <a:xfrm>
          <a:off x="10581027" y="2751246"/>
          <a:ext cx="571428" cy="571428"/>
        </a:xfrm>
        <a:prstGeom prst="downArrow">
          <a:avLst>
            <a:gd name="adj1" fmla="val 55000"/>
            <a:gd name="adj2" fmla="val 45000"/>
          </a:avLst>
        </a:prstGeom>
        <a:solidFill>
          <a:srgbClr val="696464">
            <a:alpha val="90000"/>
            <a:tint val="4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69646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7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 panose="020B0604020202020204"/>
            <a:ea typeface="+mn-ea"/>
            <a:cs typeface="+mn-cs"/>
          </a:endParaRPr>
        </a:p>
      </dsp:txBody>
      <dsp:txXfrm>
        <a:off x="10709598" y="2751246"/>
        <a:ext cx="314286" cy="43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10F29-EF38-49EB-A049-35504814CE5C}">
      <dsp:nvSpPr>
        <dsp:cNvPr id="0" name=""/>
        <dsp:cNvSpPr/>
      </dsp:nvSpPr>
      <dsp:spPr>
        <a:xfrm>
          <a:off x="58" y="36697"/>
          <a:ext cx="5585612" cy="69120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b="1" kern="1200" dirty="0">
              <a:solidFill>
                <a:schemeClr val="tx2"/>
              </a:solidFill>
            </a:rPr>
            <a:t>Oggetti o Container Modificati</a:t>
          </a:r>
        </a:p>
      </dsp:txBody>
      <dsp:txXfrm>
        <a:off x="58" y="36697"/>
        <a:ext cx="5585612" cy="691200"/>
      </dsp:txXfrm>
    </dsp:sp>
    <dsp:sp modelId="{F98C636C-A4C6-45A1-A41C-E4001C59D0DD}">
      <dsp:nvSpPr>
        <dsp:cNvPr id="0" name=""/>
        <dsp:cNvSpPr/>
      </dsp:nvSpPr>
      <dsp:spPr>
        <a:xfrm>
          <a:off x="58" y="727897"/>
          <a:ext cx="5585612" cy="3483405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12700" cap="flat" cmpd="sng" algn="ctr">
          <a:solidFill>
            <a:schemeClr val="bg1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 err="1">
              <a:solidFill>
                <a:schemeClr val="accent2"/>
              </a:solidFill>
            </a:rPr>
            <a:t>Restore</a:t>
          </a:r>
          <a:r>
            <a:rPr lang="it-IT" sz="2400" b="0" i="1" kern="1200" dirty="0">
              <a:solidFill>
                <a:schemeClr val="accent2"/>
              </a:solidFill>
            </a:rPr>
            <a:t> autoritativo </a:t>
          </a:r>
          <a:r>
            <a:rPr lang="it-IT" sz="2400" b="0" i="1" kern="1200" dirty="0" err="1">
              <a:solidFill>
                <a:schemeClr val="accent2"/>
              </a:solidFill>
            </a:rPr>
            <a:t>SystemState</a:t>
          </a:r>
          <a:endParaRPr lang="it-IT" sz="2400" b="0" i="1" kern="1200" dirty="0">
            <a:solidFill>
              <a:schemeClr val="accent2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>
              <a:solidFill>
                <a:schemeClr val="accent2"/>
              </a:solidFill>
            </a:rPr>
            <a:t>Active Directory </a:t>
          </a:r>
          <a:r>
            <a:rPr lang="it-IT" sz="2400" b="0" i="1" kern="1200" dirty="0" err="1">
              <a:solidFill>
                <a:schemeClr val="accent2"/>
              </a:solidFill>
            </a:rPr>
            <a:t>Snapshot</a:t>
          </a:r>
          <a:endParaRPr lang="it-IT" sz="2400" b="0" i="1" kern="1200" dirty="0">
            <a:solidFill>
              <a:schemeClr val="accent2"/>
            </a:solidFill>
          </a:endParaRPr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kern="1200" dirty="0">
              <a:solidFill>
                <a:srgbClr val="000000"/>
              </a:solidFill>
            </a:rPr>
            <a:t>Richiede DC WS2008 o successivo</a:t>
          </a:r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kern="1200" dirty="0">
              <a:solidFill>
                <a:srgbClr val="000000"/>
              </a:solidFill>
            </a:rPr>
            <a:t>Con WS2008 R2 e successivo è possibile eseguire il </a:t>
          </a:r>
          <a:r>
            <a:rPr lang="it-IT" sz="2400" kern="1200" dirty="0" err="1">
              <a:solidFill>
                <a:srgbClr val="000000"/>
              </a:solidFill>
            </a:rPr>
            <a:t>mount</a:t>
          </a:r>
          <a:r>
            <a:rPr lang="it-IT" sz="2400" kern="1200" dirty="0">
              <a:solidFill>
                <a:srgbClr val="000000"/>
              </a:solidFill>
            </a:rPr>
            <a:t> di un VHD e quindi il </a:t>
          </a:r>
          <a:r>
            <a:rPr lang="it-IT" sz="2400" kern="1200" dirty="0" err="1">
              <a:solidFill>
                <a:srgbClr val="000000"/>
              </a:solidFill>
            </a:rPr>
            <a:t>mount</a:t>
          </a:r>
          <a:r>
            <a:rPr lang="it-IT" sz="2400" kern="1200" dirty="0">
              <a:solidFill>
                <a:srgbClr val="000000"/>
              </a:solidFill>
            </a:rPr>
            <a:t> di un </a:t>
          </a:r>
          <a:r>
            <a:rPr lang="it-IT" sz="2400" kern="1200" dirty="0" err="1">
              <a:solidFill>
                <a:srgbClr val="000000"/>
              </a:solidFill>
            </a:rPr>
            <a:t>ntds.dit</a:t>
          </a:r>
          <a:r>
            <a:rPr lang="it-IT" sz="2400" kern="1200" dirty="0">
              <a:solidFill>
                <a:srgbClr val="000000"/>
              </a:solidFill>
            </a:rPr>
            <a:t> in esso contenuto</a:t>
          </a:r>
        </a:p>
      </dsp:txBody>
      <dsp:txXfrm>
        <a:off x="58" y="727897"/>
        <a:ext cx="5585612" cy="3483405"/>
      </dsp:txXfrm>
    </dsp:sp>
    <dsp:sp modelId="{CA1F51F8-077B-40EE-8F6F-DEA81B275449}">
      <dsp:nvSpPr>
        <dsp:cNvPr id="0" name=""/>
        <dsp:cNvSpPr/>
      </dsp:nvSpPr>
      <dsp:spPr>
        <a:xfrm>
          <a:off x="6367656" y="36697"/>
          <a:ext cx="5585612" cy="6912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b="1" kern="1200" dirty="0"/>
            <a:t>Oggetti o Container Eliminati</a:t>
          </a:r>
        </a:p>
      </dsp:txBody>
      <dsp:txXfrm>
        <a:off x="6367656" y="36697"/>
        <a:ext cx="5585612" cy="691200"/>
      </dsp:txXfrm>
    </dsp:sp>
    <dsp:sp modelId="{3B51E049-8886-41DE-A164-23C743C7AD7D}">
      <dsp:nvSpPr>
        <dsp:cNvPr id="0" name=""/>
        <dsp:cNvSpPr/>
      </dsp:nvSpPr>
      <dsp:spPr>
        <a:xfrm>
          <a:off x="6367656" y="727897"/>
          <a:ext cx="5585612" cy="3483405"/>
        </a:xfrm>
        <a:prstGeom prst="rect">
          <a:avLst/>
        </a:prstGeom>
        <a:solidFill>
          <a:schemeClr val="accent4">
            <a:tint val="40000"/>
            <a:alpha val="90000"/>
            <a:hueOff val="9193023"/>
            <a:satOff val="-3920"/>
            <a:lumOff val="-39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193023"/>
              <a:satOff val="-3920"/>
              <a:lumOff val="-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 err="1">
              <a:solidFill>
                <a:schemeClr val="accent2"/>
              </a:solidFill>
            </a:rPr>
            <a:t>Restore</a:t>
          </a:r>
          <a:r>
            <a:rPr lang="it-IT" sz="2400" b="0" i="1" kern="1200" dirty="0">
              <a:solidFill>
                <a:schemeClr val="accent2"/>
              </a:solidFill>
            </a:rPr>
            <a:t> autoritativo </a:t>
          </a:r>
          <a:r>
            <a:rPr lang="it-IT" sz="2400" b="0" i="1" kern="1200" dirty="0" err="1">
              <a:solidFill>
                <a:schemeClr val="accent2"/>
              </a:solidFill>
            </a:rPr>
            <a:t>SystemState</a:t>
          </a:r>
          <a:endParaRPr lang="it-IT" sz="2400" b="0" i="1" kern="1200" dirty="0">
            <a:solidFill>
              <a:schemeClr val="accent2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 err="1">
              <a:solidFill>
                <a:schemeClr val="accent2"/>
              </a:solidFill>
            </a:rPr>
            <a:t>Tombstone</a:t>
          </a:r>
          <a:r>
            <a:rPr lang="it-IT" sz="2400" b="0" i="1" kern="1200" dirty="0">
              <a:solidFill>
                <a:schemeClr val="accent2"/>
              </a:solidFill>
            </a:rPr>
            <a:t> </a:t>
          </a:r>
          <a:r>
            <a:rPr lang="it-IT" sz="2400" b="0" i="1" kern="1200" dirty="0" err="1">
              <a:solidFill>
                <a:schemeClr val="accent2"/>
              </a:solidFill>
            </a:rPr>
            <a:t>Reanimation</a:t>
          </a:r>
          <a:r>
            <a:rPr lang="it-IT" sz="2400" b="0" i="1" kern="1200" dirty="0">
              <a:solidFill>
                <a:srgbClr val="000000"/>
              </a:solidFill>
            </a:rPr>
            <a:t> </a:t>
          </a:r>
          <a:r>
            <a:rPr lang="it-IT" sz="2400" kern="1200" dirty="0">
              <a:solidFill>
                <a:srgbClr val="000000"/>
              </a:solidFill>
            </a:rPr>
            <a:t>(LDP, ADSI o </a:t>
          </a:r>
          <a:r>
            <a:rPr lang="it-IT" sz="2400" kern="1200" dirty="0" err="1">
              <a:solidFill>
                <a:srgbClr val="000000"/>
              </a:solidFill>
            </a:rPr>
            <a:t>ADRestore</a:t>
          </a:r>
          <a:r>
            <a:rPr lang="it-IT" sz="2400" kern="1200" dirty="0">
              <a:solidFill>
                <a:srgbClr val="000000"/>
              </a:solidFill>
            </a:rPr>
            <a:t>)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>
              <a:solidFill>
                <a:schemeClr val="accent2"/>
              </a:solidFill>
            </a:rPr>
            <a:t>Active Directory </a:t>
          </a:r>
          <a:r>
            <a:rPr lang="it-IT" sz="2400" b="0" i="1" kern="1200" dirty="0" err="1">
              <a:solidFill>
                <a:schemeClr val="accent2"/>
              </a:solidFill>
            </a:rPr>
            <a:t>Snapshot</a:t>
          </a:r>
          <a:endParaRPr lang="it-IT" sz="2400" b="0" i="1" kern="1200" dirty="0">
            <a:solidFill>
              <a:schemeClr val="accent2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400" b="0" i="1" kern="1200" dirty="0" err="1">
              <a:solidFill>
                <a:schemeClr val="accent2"/>
              </a:solidFill>
            </a:rPr>
            <a:t>Recycle</a:t>
          </a:r>
          <a:r>
            <a:rPr lang="it-IT" sz="2400" b="0" i="1" kern="1200" dirty="0">
              <a:solidFill>
                <a:schemeClr val="accent2"/>
              </a:solidFill>
            </a:rPr>
            <a:t> Bin di Active Directory</a:t>
          </a:r>
          <a:r>
            <a:rPr lang="it-IT" sz="2400" b="0" i="1" kern="1200" dirty="0">
              <a:solidFill>
                <a:srgbClr val="000000"/>
              </a:solidFill>
            </a:rPr>
            <a:t> </a:t>
          </a:r>
          <a:r>
            <a:rPr lang="it-IT" sz="2400" kern="1200" dirty="0">
              <a:solidFill>
                <a:srgbClr val="000000"/>
              </a:solidFill>
            </a:rPr>
            <a:t>(richiede livello funzionale di foresta WS2008R2 o successivo, ovvero i DC devono essere tutti almeno WS2008R2)</a:t>
          </a:r>
        </a:p>
      </dsp:txBody>
      <dsp:txXfrm>
        <a:off x="6367656" y="727897"/>
        <a:ext cx="5585612" cy="348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03E94-679C-4C03-AF71-0EAEB9FA31BB}" type="datetimeFigureOut">
              <a:rPr lang="it-IT" smtClean="0"/>
              <a:t>14/02/2018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969EA-268B-474A-A167-CA21817EF3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336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37EC8-B23B-48B4-929F-1B31E4237B1C}" type="datetimeFigureOut">
              <a:rPr lang="it-IT" smtClean="0"/>
              <a:t>14/02/2018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2439-7775-4112-93B2-189AB5F0DF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43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84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smtClean="0"/>
              <a:t>KB306602: </a:t>
            </a:r>
            <a:r>
              <a:rPr lang="en-US" baseline="0" dirty="0" smtClean="0"/>
              <a:t>How to optimize the location of a domain controller or global catalog that resides outside of a client's 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the Global Catalog Works: </a:t>
            </a:r>
            <a:r>
              <a:rPr lang="it-IT" dirty="0" smtClean="0"/>
              <a:t>https://technet.microsoft.com/en-us/library/how-global-catalog-servers-work(v=ws.10).aspx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84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http://blogs.technet.com/b/ashleymcglone/archive/2012/10/17/ad-group-history-mystery-powershell-v3-repadmin.aspx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repadmin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syncall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&lt;DSA&gt; [&lt;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Naming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&gt;] [&lt;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&gt;] </a:t>
            </a:r>
            <a:endParaRPr lang="it-IT" dirty="0" smtClean="0"/>
          </a:p>
          <a:p>
            <a:r>
              <a:rPr lang="en-US" dirty="0" smtClean="0">
                <a:effectLst/>
              </a:rPr>
              <a:t>/A Synchronizes all naming contexts that are held on the home server.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/d Identifies servers by distinguished name in messages.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/e Synchronizes domain controllers across all sites in the enterprise. By default, this command does not synchronize domain controllers in other sites.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/P Pushes changes outward from the specified domain controller.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817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19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https://blogs.technet.microsoft.com/askds/2009/08/27/the-ad-recycle-bin-understanding-implementing-best-practices-and-troubleshooting/</a:t>
            </a:r>
          </a:p>
          <a:p>
            <a:r>
              <a:rPr lang="en-US" dirty="0" smtClean="0"/>
              <a:t>Scenario Overview for Restoring Deleted Active Directory Objects: </a:t>
            </a:r>
            <a:r>
              <a:rPr lang="it-IT" dirty="0" smtClean="0"/>
              <a:t>https://technet.microsoft.com/en-us/library/dd379542(v=ws.10).aspx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52439-7775-4112-93B2-189AB5F0DF4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002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70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olo titolo">
    <p:bg>
      <p:bgPr>
        <a:blipFill dpi="0" rotWithShape="1">
          <a:blip r:embed="rId2">
            <a:alphaModFix amt="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18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 userDrawn="1"/>
        </p:nvSpPr>
        <p:spPr>
          <a:xfrm>
            <a:off x="336000" y="2709000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it-IT" sz="8000" dirty="0" smtClean="0">
                <a:solidFill>
                  <a:srgbClr val="448BCA"/>
                </a:solidFill>
              </a:rPr>
              <a:t>DEMO</a:t>
            </a:r>
            <a:endParaRPr lang="it-IT" sz="8000" dirty="0">
              <a:solidFill>
                <a:srgbClr val="448BCA"/>
              </a:solidFill>
            </a:endParaRPr>
          </a:p>
        </p:txBody>
      </p:sp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Titolo 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9898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CTPo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Titolo Demo</a:t>
            </a:r>
            <a:endParaRPr lang="it-IT" dirty="0"/>
          </a:p>
        </p:txBody>
      </p:sp>
      <p:grpSp>
        <p:nvGrpSpPr>
          <p:cNvPr id="2" name="Gruppo 1"/>
          <p:cNvGrpSpPr/>
          <p:nvPr userDrawn="1"/>
        </p:nvGrpSpPr>
        <p:grpSpPr>
          <a:xfrm>
            <a:off x="0" y="2889000"/>
            <a:ext cx="12192000" cy="1080000"/>
            <a:chOff x="0" y="2363901"/>
            <a:chExt cx="12192000" cy="1080000"/>
          </a:xfrm>
        </p:grpSpPr>
        <p:sp>
          <p:nvSpPr>
            <p:cNvPr id="5" name="CasellaDiTesto 4"/>
            <p:cNvSpPr txBox="1"/>
            <p:nvPr userDrawn="1"/>
          </p:nvSpPr>
          <p:spPr>
            <a:xfrm>
              <a:off x="0" y="2363901"/>
              <a:ext cx="12192000" cy="1080000"/>
            </a:xfrm>
            <a:prstGeom prst="rect">
              <a:avLst/>
            </a:prstGeom>
            <a:solidFill>
              <a:srgbClr val="448BCA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/>
              <a:r>
                <a:rPr lang="it-IT" sz="5400" dirty="0" smtClean="0"/>
                <a:t>Demo</a:t>
              </a:r>
              <a:endParaRPr lang="it-IT" sz="5400" dirty="0"/>
            </a:p>
          </p:txBody>
        </p:sp>
        <p:pic>
          <p:nvPicPr>
            <p:cNvPr id="6" name="Immagin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817" y="2515329"/>
              <a:ext cx="4876190" cy="77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860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&amp; Ans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 userDrawn="1"/>
        </p:nvSpPr>
        <p:spPr>
          <a:xfrm>
            <a:off x="336000" y="2709000"/>
            <a:ext cx="11520000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it-IT" sz="8000" dirty="0" err="1" smtClean="0">
                <a:solidFill>
                  <a:srgbClr val="448BCA"/>
                </a:solidFill>
              </a:rPr>
              <a:t>Question</a:t>
            </a:r>
            <a:r>
              <a:rPr lang="it-IT" sz="8000" dirty="0" smtClean="0">
                <a:solidFill>
                  <a:srgbClr val="448BCA"/>
                </a:solidFill>
              </a:rPr>
              <a:t> &amp; </a:t>
            </a:r>
            <a:r>
              <a:rPr lang="it-IT" sz="8000" dirty="0" err="1" smtClean="0">
                <a:solidFill>
                  <a:srgbClr val="448BCA"/>
                </a:solidFill>
              </a:rPr>
              <a:t>Answer</a:t>
            </a:r>
            <a:endParaRPr lang="it-IT" sz="80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97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nali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>
                <a:solidFill>
                  <a:prstClr val="white"/>
                </a:solidFill>
              </a:rPr>
              <a:t>Dove seguirci</a:t>
            </a:r>
            <a:endParaRPr lang="it-IT" dirty="0">
              <a:solidFill>
                <a:prstClr val="white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7" y="385432"/>
            <a:ext cx="4876191" cy="777143"/>
          </a:xfrm>
          <a:prstGeom prst="rect">
            <a:avLst/>
          </a:prstGeom>
        </p:spPr>
      </p:pic>
      <p:grpSp>
        <p:nvGrpSpPr>
          <p:cNvPr id="4" name="Gruppo 3"/>
          <p:cNvGrpSpPr/>
          <p:nvPr userDrawn="1"/>
        </p:nvGrpSpPr>
        <p:grpSpPr>
          <a:xfrm>
            <a:off x="447476" y="1809000"/>
            <a:ext cx="11297051" cy="3240000"/>
            <a:chOff x="447474" y="2107155"/>
            <a:chExt cx="11297050" cy="3240000"/>
          </a:xfrm>
        </p:grpSpPr>
        <p:pic>
          <p:nvPicPr>
            <p:cNvPr id="1026" name="Picture 2" descr="facebook, social, social media ico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74" y="2107155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kedin, social ico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00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ocial, social media, tweet, twitter ico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4525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4"/>
          <p:cNvSpPr/>
          <p:nvPr userDrawn="1"/>
        </p:nvSpPr>
        <p:spPr>
          <a:xfrm>
            <a:off x="1159407" y="5202646"/>
            <a:ext cx="1816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rgbClr val="448BCA"/>
                </a:solidFill>
              </a:rPr>
              <a:t>/ictpower</a:t>
            </a:r>
            <a:endParaRPr lang="it-IT" sz="3200" dirty="0">
              <a:solidFill>
                <a:srgbClr val="448BCA"/>
              </a:solidFill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4288263" y="5202646"/>
            <a:ext cx="3615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rgbClr val="448BCA"/>
                </a:solidFill>
              </a:rPr>
              <a:t>/company/ict-power</a:t>
            </a:r>
            <a:endParaRPr lang="it-IT" sz="3200" dirty="0">
              <a:solidFill>
                <a:srgbClr val="448BCA"/>
              </a:solidFill>
            </a:endParaRPr>
          </a:p>
        </p:txBody>
      </p:sp>
      <p:sp>
        <p:nvSpPr>
          <p:cNvPr id="7" name="Rettangolo 6"/>
          <p:cNvSpPr/>
          <p:nvPr userDrawn="1"/>
        </p:nvSpPr>
        <p:spPr>
          <a:xfrm>
            <a:off x="8893454" y="5202646"/>
            <a:ext cx="246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rgbClr val="448BCA"/>
                </a:solidFill>
              </a:rPr>
              <a:t>@</a:t>
            </a:r>
            <a:r>
              <a:rPr lang="it-IT" sz="3200" dirty="0" err="1" smtClean="0">
                <a:solidFill>
                  <a:srgbClr val="448BCA"/>
                </a:solidFill>
              </a:rPr>
              <a:t>ictpower_it</a:t>
            </a:r>
            <a:endParaRPr lang="it-IT" sz="32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6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ingol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72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Evento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13248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  <a:endParaRPr lang="it-IT" dirty="0"/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5985257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Blog o Sito Speaker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095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oppi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72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Evento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13248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  <a:endParaRPr lang="it-IT" dirty="0"/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5985257"/>
            <a:ext cx="5400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Blog o Sito Speaker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456000" y="4808008"/>
            <a:ext cx="5400000" cy="4247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</a:defRPr>
            </a:lvl1pPr>
            <a:lvl5pPr marL="1828755" indent="0" algn="l">
              <a:buNone/>
              <a:defRPr lang="it-IT" sz="2400" b="1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0" hasCustomPrompt="1"/>
          </p:nvPr>
        </p:nvSpPr>
        <p:spPr>
          <a:xfrm>
            <a:off x="6456000" y="5268938"/>
            <a:ext cx="5400000" cy="313200"/>
          </a:xfrm>
        </p:spPr>
        <p:txBody>
          <a:bodyPr>
            <a:noAutofit/>
          </a:bodyPr>
          <a:lstStyle>
            <a:lvl1pPr marL="0" indent="0">
              <a:buNone/>
              <a:defRPr sz="16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21" hasCustomPrompt="1"/>
          </p:nvPr>
        </p:nvSpPr>
        <p:spPr>
          <a:xfrm>
            <a:off x="6456000" y="5613248"/>
            <a:ext cx="5400000" cy="341632"/>
          </a:xfrm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56000" y="5985257"/>
            <a:ext cx="5400000" cy="341632"/>
          </a:xfrm>
        </p:spPr>
        <p:txBody>
          <a:bodyPr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 smtClean="0"/>
              <a:t>Blog o Sito Speaker</a:t>
            </a:r>
          </a:p>
        </p:txBody>
      </p:sp>
    </p:spTree>
    <p:extLst>
      <p:ext uri="{BB962C8B-B14F-4D97-AF65-F5344CB8AC3E}">
        <p14:creationId xmlns:p14="http://schemas.microsoft.com/office/powerpoint/2010/main" val="169328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7" name="CasellaDiTesto 6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 smtClean="0">
                  <a:solidFill>
                    <a:prstClr val="white"/>
                  </a:solidFill>
                </a:rPr>
                <a:t>Chi sono</a:t>
              </a:r>
              <a:endParaRPr lang="it-IT" dirty="0">
                <a:solidFill>
                  <a:prstClr val="white"/>
                </a:solidFill>
              </a:endParaRP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224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330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8" name="CasellaDiTesto 7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 smtClean="0">
                  <a:solidFill>
                    <a:prstClr val="white"/>
                  </a:solidFill>
                </a:rPr>
                <a:t>Chi siamo</a:t>
              </a:r>
              <a:endParaRPr lang="it-IT" dirty="0">
                <a:solidFill>
                  <a:prstClr val="white"/>
                </a:solidFill>
              </a:endParaRP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224000"/>
            <a:ext cx="558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testo 3"/>
          <p:cNvSpPr>
            <a:spLocks noGrp="1"/>
          </p:cNvSpPr>
          <p:nvPr>
            <p:ph type="body" sz="quarter" idx="11"/>
          </p:nvPr>
        </p:nvSpPr>
        <p:spPr>
          <a:xfrm>
            <a:off x="6274800" y="1224000"/>
            <a:ext cx="558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8458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 userDrawn="1"/>
        </p:nvGrpSpPr>
        <p:grpSpPr>
          <a:xfrm>
            <a:off x="0" y="180000"/>
            <a:ext cx="12192000" cy="828000"/>
            <a:chOff x="0" y="359999"/>
            <a:chExt cx="12192000" cy="828000"/>
          </a:xfrm>
        </p:grpSpPr>
        <p:sp>
          <p:nvSpPr>
            <p:cNvPr id="2" name="CasellaDiTesto 1"/>
            <p:cNvSpPr txBox="1"/>
            <p:nvPr userDrawn="1"/>
          </p:nvSpPr>
          <p:spPr>
            <a:xfrm>
              <a:off x="0" y="359999"/>
              <a:ext cx="12192000" cy="828000"/>
            </a:xfrm>
            <a:prstGeom prst="rect">
              <a:avLst/>
            </a:prstGeom>
            <a:solidFill>
              <a:srgbClr val="448BCA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44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dirty="0" smtClean="0">
                  <a:solidFill>
                    <a:prstClr val="white"/>
                  </a:solidFill>
                </a:rPr>
                <a:t>Agenda</a:t>
              </a:r>
              <a:endParaRPr lang="it-IT" dirty="0">
                <a:solidFill>
                  <a:prstClr val="white"/>
                </a:solidFill>
              </a:endParaRPr>
            </a:p>
          </p:txBody>
        </p:sp>
        <p:pic>
          <p:nvPicPr>
            <p:cNvPr id="4" name="Immagine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547" y="385432"/>
              <a:ext cx="4876191" cy="777143"/>
            </a:xfrm>
            <a:prstGeom prst="rect">
              <a:avLst/>
            </a:prstGeom>
          </p:spPr>
        </p:pic>
      </p:grpSp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8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22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ali So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Dove seguirci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grpSp>
        <p:nvGrpSpPr>
          <p:cNvPr id="4" name="Gruppo 3"/>
          <p:cNvGrpSpPr/>
          <p:nvPr userDrawn="1"/>
        </p:nvGrpSpPr>
        <p:grpSpPr>
          <a:xfrm>
            <a:off x="447475" y="1809000"/>
            <a:ext cx="11297050" cy="3240000"/>
            <a:chOff x="447474" y="2107155"/>
            <a:chExt cx="11297050" cy="3240000"/>
          </a:xfrm>
        </p:grpSpPr>
        <p:pic>
          <p:nvPicPr>
            <p:cNvPr id="1026" name="Picture 2" descr="facebook, social, social media ico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74" y="2107155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kedin, social ico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6000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ocial, social media, tweet, twitter icon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4525" y="2107155"/>
              <a:ext cx="3239999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ttangolo 4"/>
          <p:cNvSpPr/>
          <p:nvPr userDrawn="1"/>
        </p:nvSpPr>
        <p:spPr>
          <a:xfrm>
            <a:off x="1159406" y="5202642"/>
            <a:ext cx="1816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b="0" dirty="0" smtClean="0">
                <a:solidFill>
                  <a:srgbClr val="448BCA"/>
                </a:solidFill>
              </a:rPr>
              <a:t>/ictpower</a:t>
            </a:r>
            <a:endParaRPr lang="it-IT" sz="3200" b="0" dirty="0">
              <a:solidFill>
                <a:srgbClr val="448BCA"/>
              </a:solidFill>
            </a:endParaRPr>
          </a:p>
        </p:txBody>
      </p:sp>
      <p:sp>
        <p:nvSpPr>
          <p:cNvPr id="6" name="Rettangolo 5"/>
          <p:cNvSpPr/>
          <p:nvPr userDrawn="1"/>
        </p:nvSpPr>
        <p:spPr>
          <a:xfrm>
            <a:off x="4288261" y="5202642"/>
            <a:ext cx="3615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rgbClr val="448BCA"/>
                </a:solidFill>
              </a:rPr>
              <a:t>/company/ict-power</a:t>
            </a:r>
            <a:endParaRPr lang="it-IT" sz="3200" dirty="0">
              <a:solidFill>
                <a:srgbClr val="448BCA"/>
              </a:solidFill>
            </a:endParaRPr>
          </a:p>
        </p:txBody>
      </p:sp>
      <p:sp>
        <p:nvSpPr>
          <p:cNvPr id="7" name="Rettangolo 6"/>
          <p:cNvSpPr/>
          <p:nvPr userDrawn="1"/>
        </p:nvSpPr>
        <p:spPr>
          <a:xfrm>
            <a:off x="8893450" y="5202642"/>
            <a:ext cx="2462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smtClean="0">
                <a:solidFill>
                  <a:srgbClr val="448BCA"/>
                </a:solidFill>
              </a:rPr>
              <a:t>@</a:t>
            </a:r>
            <a:r>
              <a:rPr lang="it-IT" sz="3200" dirty="0" err="1" smtClean="0">
                <a:solidFill>
                  <a:srgbClr val="448BCA"/>
                </a:solidFill>
              </a:rPr>
              <a:t>ictpower_it</a:t>
            </a:r>
            <a:endParaRPr lang="it-IT" sz="3200" dirty="0">
              <a:solidFill>
                <a:srgbClr val="448B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85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980000"/>
            <a:ext cx="11520000" cy="144000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Argomento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1" y="293586"/>
            <a:ext cx="4876191" cy="777143"/>
          </a:xfrm>
          <a:prstGeom prst="rect">
            <a:avLst/>
          </a:prstGeom>
        </p:spPr>
      </p:pic>
      <p:sp>
        <p:nvSpPr>
          <p:cNvPr id="6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3420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Sottotitolo Argomento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1344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blipFill dpi="0" rotWithShape="1">
          <a:blip r:embed="rId2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8000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rgbClr val="448B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054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olo titolo">
    <p:bg>
      <p:bgPr>
        <a:blipFill dpi="0" rotWithShape="1">
          <a:blip r:embed="rId2">
            <a:alphaModFix amt="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206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954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4149000"/>
            <a:ext cx="11520000" cy="72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Titolo Demo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540000"/>
            <a:ext cx="7886700" cy="3000375"/>
          </a:xfrm>
          <a:prstGeom prst="rect">
            <a:avLst/>
          </a:prstGeom>
        </p:spPr>
      </p:pic>
      <p:sp>
        <p:nvSpPr>
          <p:cNvPr id="5" name="CasellaDiTesto 4"/>
          <p:cNvSpPr txBox="1"/>
          <p:nvPr userDrawn="1"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smtClean="0">
                <a:solidFill>
                  <a:prstClr val="white"/>
                </a:solidFill>
              </a:rPr>
              <a:t>Demo</a:t>
            </a:r>
            <a:endParaRPr lang="it-IT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26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&amp; Answ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540000"/>
            <a:ext cx="7886700" cy="3000375"/>
          </a:xfrm>
          <a:prstGeom prst="rect">
            <a:avLst/>
          </a:prstGeom>
        </p:spPr>
      </p:pic>
      <p:sp>
        <p:nvSpPr>
          <p:cNvPr id="5" name="CasellaDiTesto 4"/>
          <p:cNvSpPr txBox="1"/>
          <p:nvPr userDrawn="1"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 err="1" smtClean="0">
                <a:solidFill>
                  <a:prstClr val="white"/>
                </a:solidFill>
              </a:rPr>
              <a:t>Question</a:t>
            </a:r>
            <a:r>
              <a:rPr lang="it-IT" sz="5400" dirty="0" smtClean="0">
                <a:solidFill>
                  <a:prstClr val="white"/>
                </a:solidFill>
              </a:rPr>
              <a:t> &amp; </a:t>
            </a:r>
            <a:r>
              <a:rPr lang="it-IT" sz="5400" dirty="0" err="1" smtClean="0">
                <a:solidFill>
                  <a:prstClr val="white"/>
                </a:solidFill>
              </a:rPr>
              <a:t>Answer</a:t>
            </a:r>
            <a:endParaRPr lang="it-IT" sz="5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60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87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ingol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68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="1" baseline="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Evento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  <a:endParaRPr lang="it-IT" dirty="0"/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Blog o Sito Speaker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555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oppio speaker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543968"/>
            <a:ext cx="115200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Evento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21" name="Segnaposto tes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2898843"/>
            <a:ext cx="11520000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28" name="Segnaposto testo 27"/>
          <p:cNvSpPr>
            <a:spLocks noGrp="1"/>
          </p:cNvSpPr>
          <p:nvPr>
            <p:ph type="body" sz="quarter" idx="15" hasCustomPrompt="1"/>
          </p:nvPr>
        </p:nvSpPr>
        <p:spPr>
          <a:xfrm>
            <a:off x="33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10" name="Segnaposto testo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11" name="Segnaposto testo 27"/>
          <p:cNvSpPr>
            <a:spLocks noGrp="1"/>
          </p:cNvSpPr>
          <p:nvPr>
            <p:ph type="body" sz="quarter" idx="17" hasCustomPrompt="1"/>
          </p:nvPr>
        </p:nvSpPr>
        <p:spPr>
          <a:xfrm>
            <a:off x="33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  <a:endParaRPr lang="it-IT" dirty="0"/>
          </a:p>
        </p:txBody>
      </p:sp>
      <p:sp>
        <p:nvSpPr>
          <p:cNvPr id="12" name="Segnaposto testo 27"/>
          <p:cNvSpPr>
            <a:spLocks noGrp="1"/>
          </p:cNvSpPr>
          <p:nvPr>
            <p:ph type="body" sz="quarter" idx="18" hasCustomPrompt="1"/>
          </p:nvPr>
        </p:nvSpPr>
        <p:spPr>
          <a:xfrm>
            <a:off x="33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Blog o Sito Speaker</a:t>
            </a:r>
            <a:endParaRPr lang="it-IT" dirty="0"/>
          </a:p>
        </p:txBody>
      </p:sp>
      <p:sp>
        <p:nvSpPr>
          <p:cNvPr id="9" name="Segnaposto testo 27"/>
          <p:cNvSpPr>
            <a:spLocks noGrp="1"/>
          </p:cNvSpPr>
          <p:nvPr>
            <p:ph type="body" sz="quarter" idx="19" hasCustomPrompt="1"/>
          </p:nvPr>
        </p:nvSpPr>
        <p:spPr>
          <a:xfrm>
            <a:off x="6456000" y="4813829"/>
            <a:ext cx="5400000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Nome Speaker</a:t>
            </a:r>
            <a:endParaRPr lang="it-IT" dirty="0"/>
          </a:p>
        </p:txBody>
      </p:sp>
      <p:sp>
        <p:nvSpPr>
          <p:cNvPr id="13" name="Segnaposto testo 27"/>
          <p:cNvSpPr>
            <a:spLocks noGrp="1"/>
          </p:cNvSpPr>
          <p:nvPr>
            <p:ph type="body" sz="quarter" idx="20" hasCustomPrompt="1"/>
          </p:nvPr>
        </p:nvSpPr>
        <p:spPr>
          <a:xfrm>
            <a:off x="6456000" y="5268938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Qualifica Speaker</a:t>
            </a:r>
            <a:endParaRPr lang="it-IT" dirty="0"/>
          </a:p>
        </p:txBody>
      </p:sp>
      <p:sp>
        <p:nvSpPr>
          <p:cNvPr id="14" name="Segnaposto testo 27"/>
          <p:cNvSpPr>
            <a:spLocks noGrp="1"/>
          </p:cNvSpPr>
          <p:nvPr>
            <p:ph type="body" sz="quarter" idx="21" hasCustomPrompt="1"/>
          </p:nvPr>
        </p:nvSpPr>
        <p:spPr>
          <a:xfrm>
            <a:off x="6456000" y="5668647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Email o </a:t>
            </a:r>
            <a:r>
              <a:rPr lang="it-IT" dirty="0" err="1" smtClean="0"/>
              <a:t>Twitter</a:t>
            </a:r>
            <a:r>
              <a:rPr lang="it-IT" dirty="0" smtClean="0"/>
              <a:t>  Speaker</a:t>
            </a:r>
            <a:endParaRPr lang="it-IT" dirty="0"/>
          </a:p>
        </p:txBody>
      </p:sp>
      <p:sp>
        <p:nvSpPr>
          <p:cNvPr id="15" name="Segnaposto testo 27"/>
          <p:cNvSpPr>
            <a:spLocks noGrp="1"/>
          </p:cNvSpPr>
          <p:nvPr>
            <p:ph type="body" sz="quarter" idx="22" hasCustomPrompt="1"/>
          </p:nvPr>
        </p:nvSpPr>
        <p:spPr>
          <a:xfrm>
            <a:off x="6456000" y="6096603"/>
            <a:ext cx="540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Blog o Sito Speaker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61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Chi sono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1152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650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Chi siamo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558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testo 3"/>
          <p:cNvSpPr>
            <a:spLocks noGrp="1"/>
          </p:cNvSpPr>
          <p:nvPr>
            <p:ph type="body" sz="quarter" idx="11"/>
          </p:nvPr>
        </p:nvSpPr>
        <p:spPr>
          <a:xfrm>
            <a:off x="6274800" y="1332689"/>
            <a:ext cx="558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102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 userDrawn="1"/>
        </p:nvSpPr>
        <p:spPr>
          <a:xfrm>
            <a:off x="0" y="359999"/>
            <a:ext cx="12192000" cy="828000"/>
          </a:xfrm>
          <a:prstGeom prst="rect">
            <a:avLst/>
          </a:prstGeom>
          <a:solidFill>
            <a:srgbClr val="448BCA"/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smtClean="0"/>
              <a:t>Agenda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45" y="385428"/>
            <a:ext cx="4876190" cy="777143"/>
          </a:xfrm>
          <a:prstGeom prst="rect">
            <a:avLst/>
          </a:prstGeom>
        </p:spPr>
      </p:pic>
      <p:sp>
        <p:nvSpPr>
          <p:cNvPr id="5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332689"/>
            <a:ext cx="11520000" cy="522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699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Pr>
        <a:solidFill>
          <a:srgbClr val="448B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36000" y="1980000"/>
            <a:ext cx="11520000" cy="144000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Argomento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293582"/>
            <a:ext cx="4876190" cy="777143"/>
          </a:xfrm>
          <a:prstGeom prst="rect">
            <a:avLst/>
          </a:prstGeom>
        </p:spPr>
      </p:pic>
      <p:sp>
        <p:nvSpPr>
          <p:cNvPr id="6" name="Segnaposto tes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36000" y="3420000"/>
            <a:ext cx="11520000" cy="720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 smtClean="0"/>
              <a:t>Sottotitolo Argomento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04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Pr>
        <a:blipFill dpi="0" rotWithShape="1">
          <a:blip r:embed="rId2">
            <a:alphaModFix amt="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82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336000" y="1189703"/>
            <a:ext cx="1152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48BCA"/>
                </a:solidFill>
              </a:defRPr>
            </a:lvl1pPr>
            <a:lvl2pPr>
              <a:defRPr>
                <a:solidFill>
                  <a:srgbClr val="448BCA"/>
                </a:solidFill>
              </a:defRPr>
            </a:lvl2pPr>
            <a:lvl3pPr>
              <a:defRPr>
                <a:solidFill>
                  <a:srgbClr val="448BCA"/>
                </a:solidFill>
              </a:defRPr>
            </a:lvl3pPr>
            <a:lvl4pPr>
              <a:defRPr>
                <a:solidFill>
                  <a:srgbClr val="448BCA"/>
                </a:solidFill>
              </a:defRPr>
            </a:lvl4pPr>
            <a:lvl5pPr>
              <a:defRPr>
                <a:solidFill>
                  <a:srgbClr val="448BCA"/>
                </a:solidFill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62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36000" y="360000"/>
            <a:ext cx="115200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36000" y="1332000"/>
            <a:ext cx="1152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92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61" r:id="rId3"/>
    <p:sldLayoutId id="2147483663" r:id="rId4"/>
    <p:sldLayoutId id="2147483669" r:id="rId5"/>
    <p:sldLayoutId id="2147483670" r:id="rId6"/>
    <p:sldLayoutId id="2147483671" r:id="rId7"/>
    <p:sldLayoutId id="2147483666" r:id="rId8"/>
    <p:sldLayoutId id="2147483664" r:id="rId9"/>
    <p:sldLayoutId id="2147483665" r:id="rId10"/>
    <p:sldLayoutId id="2147483667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48BC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48BC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8BC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36000" y="360000"/>
            <a:ext cx="115200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36000" y="1332000"/>
            <a:ext cx="1152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03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48BC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Incontro TTG </a:t>
            </a:r>
            <a:r>
              <a:rPr lang="it-IT" dirty="0" smtClean="0"/>
              <a:t>15 febbraio 2018</a:t>
            </a:r>
            <a:endParaRPr lang="it-IT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Gestione</a:t>
            </a:r>
            <a:r>
              <a:rPr lang="en-US" dirty="0"/>
              <a:t> del disaster recovery di Active Directory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smtClean="0"/>
              <a:t>Ermanno Goletto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6"/>
          </p:nvPr>
        </p:nvSpPr>
        <p:spPr>
          <a:xfrm>
            <a:off x="336000" y="5268938"/>
            <a:ext cx="5400000" cy="774571"/>
          </a:xfrm>
        </p:spPr>
        <p:txBody>
          <a:bodyPr/>
          <a:lstStyle/>
          <a:p>
            <a:r>
              <a:rPr lang="en-US" dirty="0"/>
              <a:t>MVP Cloud and Datacenter Management</a:t>
            </a:r>
          </a:p>
          <a:p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7"/>
          </p:nvPr>
        </p:nvSpPr>
        <p:spPr>
          <a:xfrm>
            <a:off x="336000" y="5668647"/>
            <a:ext cx="5400000" cy="774571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ermannog</a:t>
            </a:r>
            <a:endParaRPr lang="it-IT" dirty="0"/>
          </a:p>
          <a:p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smtClean="0"/>
              <a:t>www.devadmin.it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 smtClean="0"/>
              <a:t>Roberto Massa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0"/>
          </p:nvPr>
        </p:nvSpPr>
        <p:spPr>
          <a:xfrm>
            <a:off x="6456000" y="5268938"/>
            <a:ext cx="5400000" cy="774571"/>
          </a:xfrm>
        </p:spPr>
        <p:txBody>
          <a:bodyPr/>
          <a:lstStyle/>
          <a:p>
            <a:r>
              <a:rPr lang="en-US" dirty="0"/>
              <a:t>MVP Cloud and Datacenter Management</a:t>
            </a:r>
          </a:p>
          <a:p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21"/>
          </p:nvPr>
        </p:nvSpPr>
        <p:spPr>
          <a:xfrm>
            <a:off x="6456000" y="5668647"/>
            <a:ext cx="5400000" cy="774571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robi_massa</a:t>
            </a:r>
            <a:endParaRPr lang="it-IT" dirty="0"/>
          </a:p>
          <a:p>
            <a:endParaRPr lang="it-IT" dirty="0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 smtClean="0"/>
              <a:t>massarobi.wordpress.com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Database di Active Directory e replica</a:t>
            </a:r>
          </a:p>
        </p:txBody>
      </p:sp>
      <p:grpSp>
        <p:nvGrpSpPr>
          <p:cNvPr id="54" name="Gruppo 53"/>
          <p:cNvGrpSpPr/>
          <p:nvPr/>
        </p:nvGrpSpPr>
        <p:grpSpPr>
          <a:xfrm>
            <a:off x="182763" y="1954713"/>
            <a:ext cx="11823274" cy="4335020"/>
            <a:chOff x="82725" y="1954713"/>
            <a:chExt cx="11823274" cy="4335020"/>
          </a:xfrm>
        </p:grpSpPr>
        <p:sp>
          <p:nvSpPr>
            <p:cNvPr id="3" name="Triangolo isoscele 2"/>
            <p:cNvSpPr>
              <a:spLocks noChangeAspect="1"/>
            </p:cNvSpPr>
            <p:nvPr/>
          </p:nvSpPr>
          <p:spPr>
            <a:xfrm>
              <a:off x="82725" y="1954713"/>
              <a:ext cx="3060000" cy="3060000"/>
            </a:xfrm>
            <a:prstGeom prst="triangle">
              <a:avLst/>
            </a:prstGeom>
            <a:solidFill>
              <a:schemeClr val="bg2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4" name="Rettangolo 3"/>
            <p:cNvSpPr/>
            <p:nvPr/>
          </p:nvSpPr>
          <p:spPr>
            <a:xfrm>
              <a:off x="1602997" y="2153182"/>
              <a:ext cx="2448000" cy="576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Partizione Domain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Oggetti nel dominio</a:t>
              </a:r>
            </a:p>
          </p:txBody>
        </p:sp>
        <p:sp>
          <p:nvSpPr>
            <p:cNvPr id="5" name="Rettangolo 4"/>
            <p:cNvSpPr/>
            <p:nvPr/>
          </p:nvSpPr>
          <p:spPr>
            <a:xfrm>
              <a:off x="1596686" y="4315922"/>
              <a:ext cx="2448000" cy="576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Partizione Application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Oggetti usati da applicazioni</a:t>
              </a:r>
            </a:p>
          </p:txBody>
        </p:sp>
        <p:sp>
          <p:nvSpPr>
            <p:cNvPr id="6" name="Rettangolo 5"/>
            <p:cNvSpPr/>
            <p:nvPr/>
          </p:nvSpPr>
          <p:spPr>
            <a:xfrm>
              <a:off x="1602997" y="2908312"/>
              <a:ext cx="2448000" cy="576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Partizione </a:t>
              </a:r>
              <a:r>
                <a:rPr kumimoji="0" lang="it-IT" sz="160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Configuration</a:t>
              </a:r>
              <a:endParaRPr kumimoji="0" lang="it-IT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Topologia foresta</a:t>
              </a:r>
            </a:p>
          </p:txBody>
        </p:sp>
        <p:sp>
          <p:nvSpPr>
            <p:cNvPr id="7" name="Freccia a destra 6"/>
            <p:cNvSpPr/>
            <p:nvPr/>
          </p:nvSpPr>
          <p:spPr>
            <a:xfrm>
              <a:off x="4151381" y="2044509"/>
              <a:ext cx="1800000" cy="792000"/>
            </a:xfrm>
            <a:prstGeom prst="rightArrow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Replicata sui DC del domino</a:t>
              </a:r>
            </a:p>
          </p:txBody>
        </p:sp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023" y="2050364"/>
              <a:ext cx="780290" cy="780290"/>
            </a:xfrm>
            <a:prstGeom prst="rect">
              <a:avLst/>
            </a:prstGeom>
          </p:spPr>
        </p:pic>
        <p:sp>
          <p:nvSpPr>
            <p:cNvPr id="9" name="Rettangolo 8"/>
            <p:cNvSpPr/>
            <p:nvPr/>
          </p:nvSpPr>
          <p:spPr>
            <a:xfrm>
              <a:off x="1602997" y="3571004"/>
              <a:ext cx="2448000" cy="576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Partizione Schema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Schema DB foresta</a:t>
              </a:r>
            </a:p>
          </p:txBody>
        </p:sp>
        <p:sp>
          <p:nvSpPr>
            <p:cNvPr id="10" name="Freccia a destra 9"/>
            <p:cNvSpPr/>
            <p:nvPr/>
          </p:nvSpPr>
          <p:spPr>
            <a:xfrm>
              <a:off x="4151381" y="3121882"/>
              <a:ext cx="1800000" cy="792000"/>
            </a:xfrm>
            <a:prstGeom prst="right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Replicate sui DC della foresta</a:t>
              </a:r>
            </a:p>
          </p:txBody>
        </p:sp>
        <p:grpSp>
          <p:nvGrpSpPr>
            <p:cNvPr id="11" name="Gruppo 10"/>
            <p:cNvGrpSpPr/>
            <p:nvPr/>
          </p:nvGrpSpPr>
          <p:grpSpPr>
            <a:xfrm>
              <a:off x="6038023" y="3018390"/>
              <a:ext cx="1688336" cy="998984"/>
              <a:chOff x="6492581" y="3760145"/>
              <a:chExt cx="1688336" cy="998984"/>
            </a:xfrm>
          </p:grpSpPr>
          <p:pic>
            <p:nvPicPr>
              <p:cNvPr id="12" name="Immagin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581" y="3760145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3" name="Immagin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6604" y="3978839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4" name="Immagin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0627" y="3760145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15" name="Freccia a destra 14"/>
            <p:cNvSpPr/>
            <p:nvPr/>
          </p:nvSpPr>
          <p:spPr>
            <a:xfrm>
              <a:off x="4151381" y="4207922"/>
              <a:ext cx="1800000" cy="792000"/>
            </a:xfrm>
            <a:prstGeom prst="rightArrow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Replicata sui DC specifici</a:t>
              </a:r>
            </a:p>
          </p:txBody>
        </p:sp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8023" y="4213777"/>
              <a:ext cx="780290" cy="780290"/>
            </a:xfrm>
            <a:prstGeom prst="rect">
              <a:avLst/>
            </a:prstGeom>
          </p:spPr>
        </p:pic>
        <p:grpSp>
          <p:nvGrpSpPr>
            <p:cNvPr id="17" name="Gruppo 16"/>
            <p:cNvGrpSpPr/>
            <p:nvPr/>
          </p:nvGrpSpPr>
          <p:grpSpPr>
            <a:xfrm>
              <a:off x="82726" y="5045237"/>
              <a:ext cx="7653362" cy="1234767"/>
              <a:chOff x="248097" y="5045237"/>
              <a:chExt cx="7653362" cy="1234767"/>
            </a:xfrm>
          </p:grpSpPr>
          <p:sp>
            <p:nvSpPr>
              <p:cNvPr id="18" name="Rettangolo 17"/>
              <p:cNvSpPr/>
              <p:nvPr/>
            </p:nvSpPr>
            <p:spPr>
              <a:xfrm>
                <a:off x="248097" y="5079210"/>
                <a:ext cx="7653362" cy="1200794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Funzionamento replica AD</a:t>
                </a:r>
              </a:p>
            </p:txBody>
          </p:sp>
          <p:pic>
            <p:nvPicPr>
              <p:cNvPr id="19" name="Immagin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91498" y="5300349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0" name="CasellaDiTesto 19"/>
              <p:cNvSpPr txBox="1"/>
              <p:nvPr/>
            </p:nvSpPr>
            <p:spPr>
              <a:xfrm>
                <a:off x="4520391" y="5045237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DNS</a:t>
                </a:r>
              </a:p>
            </p:txBody>
          </p:sp>
          <p:sp>
            <p:nvSpPr>
              <p:cNvPr id="21" name="Freeform 278"/>
              <p:cNvSpPr>
                <a:spLocks noChangeAspect="1" noEditPoints="1"/>
              </p:cNvSpPr>
              <p:nvPr/>
            </p:nvSpPr>
            <p:spPr bwMode="black">
              <a:xfrm>
                <a:off x="418199" y="5466696"/>
                <a:ext cx="673151" cy="468000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rgbClr val="00188D"/>
              </a:solidFill>
              <a:extLst/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2" name="CasellaDiTesto 21"/>
              <p:cNvSpPr txBox="1"/>
              <p:nvPr/>
            </p:nvSpPr>
            <p:spPr>
              <a:xfrm>
                <a:off x="2557784" y="5047051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DC</a:t>
                </a:r>
              </a:p>
            </p:txBody>
          </p:sp>
          <p:sp>
            <p:nvSpPr>
              <p:cNvPr id="23" name="Ovale 22"/>
              <p:cNvSpPr>
                <a:spLocks noChangeAspect="1"/>
              </p:cNvSpPr>
              <p:nvPr/>
            </p:nvSpPr>
            <p:spPr>
              <a:xfrm>
                <a:off x="1631073" y="5822552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  <p:cxnSp>
            <p:nvCxnSpPr>
              <p:cNvPr id="24" name="Connettore 4 23"/>
              <p:cNvCxnSpPr/>
              <p:nvPr/>
            </p:nvCxnSpPr>
            <p:spPr>
              <a:xfrm rot="5400000" flipH="1" flipV="1">
                <a:off x="1743217" y="5164885"/>
                <a:ext cx="0" cy="1116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pic>
            <p:nvPicPr>
              <p:cNvPr id="25" name="Immagin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470" y="5300349"/>
                <a:ext cx="780290" cy="780290"/>
              </a:xfrm>
              <a:prstGeom prst="rect">
                <a:avLst/>
              </a:prstGeom>
            </p:spPr>
          </p:pic>
          <p:sp>
            <p:nvSpPr>
              <p:cNvPr id="26" name="CasellaDiTesto 25"/>
              <p:cNvSpPr txBox="1"/>
              <p:nvPr/>
            </p:nvSpPr>
            <p:spPr>
              <a:xfrm>
                <a:off x="1157387" y="5404180"/>
                <a:ext cx="11352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Modifica in AD</a:t>
                </a:r>
              </a:p>
            </p:txBody>
          </p:sp>
          <p:sp>
            <p:nvSpPr>
              <p:cNvPr id="27" name="CasellaDiTesto 26"/>
              <p:cNvSpPr txBox="1"/>
              <p:nvPr/>
            </p:nvSpPr>
            <p:spPr>
              <a:xfrm>
                <a:off x="3199942" y="5203028"/>
                <a:ext cx="1282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Identificazione</a:t>
                </a:r>
                <a:b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</a:b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partner di replica</a:t>
                </a:r>
              </a:p>
            </p:txBody>
          </p:sp>
          <p:cxnSp>
            <p:nvCxnSpPr>
              <p:cNvPr id="28" name="Connettore 4 27"/>
              <p:cNvCxnSpPr/>
              <p:nvPr/>
            </p:nvCxnSpPr>
            <p:spPr>
              <a:xfrm rot="5400000" flipH="1" flipV="1">
                <a:off x="3875480" y="5092885"/>
                <a:ext cx="0" cy="1260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29" name="Ovale 28"/>
              <p:cNvSpPr>
                <a:spLocks noChangeAspect="1"/>
              </p:cNvSpPr>
              <p:nvPr/>
            </p:nvSpPr>
            <p:spPr>
              <a:xfrm>
                <a:off x="3804501" y="5813444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  <p:pic>
            <p:nvPicPr>
              <p:cNvPr id="30" name="Immagin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8648" y="5300349"/>
                <a:ext cx="780290" cy="780290"/>
              </a:xfrm>
              <a:prstGeom prst="rect">
                <a:avLst/>
              </a:prstGeom>
            </p:spPr>
          </p:pic>
          <p:cxnSp>
            <p:nvCxnSpPr>
              <p:cNvPr id="31" name="Connettore 4 30"/>
              <p:cNvCxnSpPr/>
              <p:nvPr/>
            </p:nvCxnSpPr>
            <p:spPr>
              <a:xfrm flipV="1">
                <a:off x="3288639" y="5682696"/>
                <a:ext cx="2916000" cy="504000"/>
              </a:xfrm>
              <a:prstGeom prst="bentConnector3">
                <a:avLst>
                  <a:gd name="adj1" fmla="val 108067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32" name="CasellaDiTesto 31"/>
              <p:cNvSpPr txBox="1"/>
              <p:nvPr/>
            </p:nvSpPr>
            <p:spPr>
              <a:xfrm>
                <a:off x="5480029" y="5047050"/>
                <a:ext cx="4187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DC</a:t>
                </a:r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6488845" y="5716961"/>
                <a:ext cx="1218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Replica delle</a:t>
                </a:r>
                <a:b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</a:b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modifiche in AD</a:t>
                </a:r>
              </a:p>
            </p:txBody>
          </p:sp>
          <p:sp>
            <p:nvSpPr>
              <p:cNvPr id="34" name="Ovale 33"/>
              <p:cNvSpPr>
                <a:spLocks noChangeAspect="1"/>
              </p:cNvSpPr>
              <p:nvPr/>
            </p:nvSpPr>
            <p:spPr>
              <a:xfrm>
                <a:off x="6142930" y="5835651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</p:grpSp>
        <p:pic>
          <p:nvPicPr>
            <p:cNvPr id="35" name="Immagin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124" y="2025600"/>
              <a:ext cx="4021875" cy="2340000"/>
            </a:xfrm>
            <a:prstGeom prst="rect">
              <a:avLst/>
            </a:prstGeom>
            <a:ln w="12700">
              <a:solidFill>
                <a:sysClr val="windowText" lastClr="000000"/>
              </a:solidFill>
            </a:ln>
          </p:spPr>
        </p:pic>
        <p:sp>
          <p:nvSpPr>
            <p:cNvPr id="36" name="Rettangolo 35"/>
            <p:cNvSpPr/>
            <p:nvPr/>
          </p:nvSpPr>
          <p:spPr>
            <a:xfrm>
              <a:off x="9314972" y="3998387"/>
              <a:ext cx="2156607" cy="338554"/>
            </a:xfrm>
            <a:prstGeom prst="rect">
              <a:avLst/>
            </a:prstGeom>
          </p:spPr>
          <p:txBody>
            <a:bodyPr wrap="none" lIns="36000" tIns="0" rIns="36000" bIns="0">
              <a:spAutoFit/>
            </a:bodyPr>
            <a:lstStyle/>
            <a:p>
              <a:pPr defTabSz="457200"/>
              <a:r>
                <a:rPr lang="en-US" sz="1100" b="1" i="1" dirty="0">
                  <a:solidFill>
                    <a:srgbClr val="00188D"/>
                  </a:solidFill>
                  <a:latin typeface="+mj-lt"/>
                </a:rPr>
                <a:t>Active Directory</a:t>
              </a:r>
              <a:br>
                <a:rPr lang="en-US" sz="1100" b="1" i="1" dirty="0">
                  <a:solidFill>
                    <a:srgbClr val="00188D"/>
                  </a:solidFill>
                  <a:latin typeface="+mj-lt"/>
                </a:rPr>
              </a:br>
              <a:r>
                <a:rPr lang="en-US" sz="1100" b="1" i="1" dirty="0">
                  <a:solidFill>
                    <a:srgbClr val="00188D"/>
                  </a:solidFill>
                  <a:latin typeface="+mj-lt"/>
                </a:rPr>
                <a:t>Extensible storage engine (JET Blue) </a:t>
              </a:r>
            </a:p>
          </p:txBody>
        </p:sp>
        <p:sp>
          <p:nvSpPr>
            <p:cNvPr id="37" name="Rettangolo 36"/>
            <p:cNvSpPr/>
            <p:nvPr/>
          </p:nvSpPr>
          <p:spPr>
            <a:xfrm>
              <a:off x="7884122" y="4516723"/>
              <a:ext cx="4021877" cy="177301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Flexible</a:t>
              </a:r>
              <a:r>
                <a:rPr kumimoji="0" lang="it-IT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Single Master </a:t>
              </a:r>
              <a:r>
                <a:rPr kumimoji="0" lang="it-IT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Operation</a:t>
              </a:r>
              <a:endParaRPr kumimoji="0" lang="it-IT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8" name="Gruppo 37"/>
            <p:cNvGrpSpPr/>
            <p:nvPr/>
          </p:nvGrpSpPr>
          <p:grpSpPr>
            <a:xfrm>
              <a:off x="8183482" y="5030050"/>
              <a:ext cx="1430850" cy="468572"/>
              <a:chOff x="7913306" y="4884442"/>
              <a:chExt cx="1430850" cy="468572"/>
            </a:xfrm>
          </p:grpSpPr>
          <p:sp>
            <p:nvSpPr>
              <p:cNvPr id="39" name="Triangolo isoscele 38"/>
              <p:cNvSpPr>
                <a:spLocks noChangeAspect="1"/>
              </p:cNvSpPr>
              <p:nvPr/>
            </p:nvSpPr>
            <p:spPr>
              <a:xfrm>
                <a:off x="8876156" y="4885014"/>
                <a:ext cx="468000" cy="468000"/>
              </a:xfrm>
              <a:prstGeom prst="triangle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40" name="CasellaDiTesto 39"/>
              <p:cNvSpPr txBox="1"/>
              <p:nvPr/>
            </p:nvSpPr>
            <p:spPr>
              <a:xfrm>
                <a:off x="7913306" y="4884442"/>
                <a:ext cx="908312" cy="461665"/>
              </a:xfrm>
              <a:prstGeom prst="rect">
                <a:avLst/>
              </a:prstGeom>
              <a:noFill/>
            </p:spPr>
            <p:txBody>
              <a:bodyPr wrap="none" lIns="10800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Forest</a:t>
                </a: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:r>
                  <a:rPr kumimoji="0" lang="it-IT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root</a:t>
                </a: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/>
                </a:r>
                <a:b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</a:b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Domain</a:t>
                </a:r>
              </a:p>
            </p:txBody>
          </p:sp>
        </p:grpSp>
        <p:grpSp>
          <p:nvGrpSpPr>
            <p:cNvPr id="41" name="Gruppo 40"/>
            <p:cNvGrpSpPr/>
            <p:nvPr/>
          </p:nvGrpSpPr>
          <p:grpSpPr>
            <a:xfrm>
              <a:off x="9780702" y="4837998"/>
              <a:ext cx="1656527" cy="852676"/>
              <a:chOff x="9479143" y="4837998"/>
              <a:chExt cx="1656527" cy="852676"/>
            </a:xfrm>
          </p:grpSpPr>
          <p:grpSp>
            <p:nvGrpSpPr>
              <p:cNvPr id="42" name="Gruppo 41"/>
              <p:cNvGrpSpPr/>
              <p:nvPr/>
            </p:nvGrpSpPr>
            <p:grpSpPr>
              <a:xfrm>
                <a:off x="9479143" y="4837998"/>
                <a:ext cx="1656527" cy="360000"/>
                <a:chOff x="9555542" y="4865237"/>
                <a:chExt cx="1656527" cy="360000"/>
              </a:xfrm>
            </p:grpSpPr>
            <p:pic>
              <p:nvPicPr>
                <p:cNvPr id="46" name="Immagine 4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5542" y="4865237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47" name="CasellaDiTesto 46"/>
                <p:cNvSpPr txBox="1"/>
                <p:nvPr/>
              </p:nvSpPr>
              <p:spPr>
                <a:xfrm>
                  <a:off x="9924857" y="4891348"/>
                  <a:ext cx="12872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Schema Master</a:t>
                  </a:r>
                  <a:b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</a:br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Domain </a:t>
                  </a:r>
                  <a:r>
                    <a:rPr lang="it-IT" sz="1000" b="1" dirty="0" err="1">
                      <a:solidFill>
                        <a:schemeClr val="tx2"/>
                      </a:solidFill>
                      <a:latin typeface="+mj-lt"/>
                    </a:rPr>
                    <a:t>Naming</a:t>
                  </a:r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 Master</a:t>
                  </a:r>
                </a:p>
              </p:txBody>
            </p:sp>
          </p:grpSp>
          <p:grpSp>
            <p:nvGrpSpPr>
              <p:cNvPr id="43" name="Gruppo 42"/>
              <p:cNvGrpSpPr/>
              <p:nvPr/>
            </p:nvGrpSpPr>
            <p:grpSpPr>
              <a:xfrm>
                <a:off x="9479143" y="5229009"/>
                <a:ext cx="1483791" cy="461665"/>
                <a:chOff x="9547774" y="4899691"/>
                <a:chExt cx="1483791" cy="461665"/>
              </a:xfrm>
            </p:grpSpPr>
            <p:pic>
              <p:nvPicPr>
                <p:cNvPr id="44" name="Immagine 4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7774" y="4951351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45" name="CasellaDiTesto 44"/>
                <p:cNvSpPr txBox="1"/>
                <p:nvPr/>
              </p:nvSpPr>
              <p:spPr>
                <a:xfrm>
                  <a:off x="9922287" y="4899691"/>
                  <a:ext cx="1109278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/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RID Master</a:t>
                  </a:r>
                  <a:b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</a:br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PDC Emulator</a:t>
                  </a:r>
                  <a:b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</a:br>
                  <a:r>
                    <a:rPr lang="it-IT" sz="1000" b="1" dirty="0" err="1">
                      <a:solidFill>
                        <a:schemeClr val="tx2"/>
                      </a:solidFill>
                      <a:latin typeface="+mj-lt"/>
                    </a:rPr>
                    <a:t>Infrastructure</a:t>
                  </a:r>
                  <a:r>
                    <a:rPr lang="it-IT" sz="1000" b="1" dirty="0">
                      <a:solidFill>
                        <a:schemeClr val="tx2"/>
                      </a:solidFill>
                      <a:latin typeface="+mj-lt"/>
                    </a:rPr>
                    <a:t> Master</a:t>
                  </a:r>
                </a:p>
              </p:txBody>
            </p:sp>
          </p:grpSp>
        </p:grpSp>
        <p:grpSp>
          <p:nvGrpSpPr>
            <p:cNvPr id="48" name="Gruppo 47"/>
            <p:cNvGrpSpPr/>
            <p:nvPr/>
          </p:nvGrpSpPr>
          <p:grpSpPr>
            <a:xfrm>
              <a:off x="8185681" y="5763017"/>
              <a:ext cx="1430850" cy="468572"/>
              <a:chOff x="7913306" y="4884442"/>
              <a:chExt cx="1430850" cy="468572"/>
            </a:xfrm>
          </p:grpSpPr>
          <p:sp>
            <p:nvSpPr>
              <p:cNvPr id="49" name="Triangolo isoscele 48"/>
              <p:cNvSpPr>
                <a:spLocks noChangeAspect="1"/>
              </p:cNvSpPr>
              <p:nvPr/>
            </p:nvSpPr>
            <p:spPr>
              <a:xfrm>
                <a:off x="8876156" y="4885014"/>
                <a:ext cx="468000" cy="468000"/>
              </a:xfrm>
              <a:prstGeom prst="triangl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50" name="CasellaDiTesto 49"/>
              <p:cNvSpPr txBox="1"/>
              <p:nvPr/>
            </p:nvSpPr>
            <p:spPr>
              <a:xfrm>
                <a:off x="7913306" y="4884442"/>
                <a:ext cx="707937" cy="461665"/>
              </a:xfrm>
              <a:prstGeom prst="rect">
                <a:avLst/>
              </a:prstGeom>
              <a:noFill/>
            </p:spPr>
            <p:txBody>
              <a:bodyPr wrap="none" lIns="108000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Child</a:t>
                </a:r>
                <a:b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</a:br>
                <a:r>
                  <a:rPr kumimoji="0" lang="it-IT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</a:rPr>
                  <a:t>Domain</a:t>
                </a:r>
              </a:p>
            </p:txBody>
          </p:sp>
        </p:grpSp>
        <p:grpSp>
          <p:nvGrpSpPr>
            <p:cNvPr id="51" name="Gruppo 50"/>
            <p:cNvGrpSpPr/>
            <p:nvPr/>
          </p:nvGrpSpPr>
          <p:grpSpPr>
            <a:xfrm>
              <a:off x="9781401" y="5766471"/>
              <a:ext cx="1483791" cy="461665"/>
              <a:chOff x="9547774" y="4899691"/>
              <a:chExt cx="1483791" cy="461665"/>
            </a:xfrm>
          </p:grpSpPr>
          <p:pic>
            <p:nvPicPr>
              <p:cNvPr id="52" name="Immagine 5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7774" y="4951351"/>
                <a:ext cx="360000" cy="360000"/>
              </a:xfrm>
              <a:prstGeom prst="rect">
                <a:avLst/>
              </a:prstGeom>
            </p:spPr>
          </p:pic>
          <p:sp>
            <p:nvSpPr>
              <p:cNvPr id="53" name="CasellaDiTesto 52"/>
              <p:cNvSpPr txBox="1"/>
              <p:nvPr/>
            </p:nvSpPr>
            <p:spPr>
              <a:xfrm>
                <a:off x="9922287" y="4899691"/>
                <a:ext cx="110927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:r>
                  <a:rPr lang="it-IT" sz="1000" b="1" dirty="0">
                    <a:solidFill>
                      <a:schemeClr val="tx2"/>
                    </a:solidFill>
                    <a:latin typeface="+mj-lt"/>
                  </a:rPr>
                  <a:t>RID Master</a:t>
                </a:r>
                <a:br>
                  <a:rPr lang="it-IT" sz="1000" b="1" dirty="0">
                    <a:solidFill>
                      <a:schemeClr val="tx2"/>
                    </a:solidFill>
                    <a:latin typeface="+mj-lt"/>
                  </a:rPr>
                </a:br>
                <a:r>
                  <a:rPr lang="it-IT" sz="1000" b="1" dirty="0">
                    <a:solidFill>
                      <a:schemeClr val="tx2"/>
                    </a:solidFill>
                    <a:latin typeface="+mj-lt"/>
                  </a:rPr>
                  <a:t>PDC Emulator</a:t>
                </a:r>
                <a:br>
                  <a:rPr lang="it-IT" sz="1000" b="1" dirty="0">
                    <a:solidFill>
                      <a:schemeClr val="tx2"/>
                    </a:solidFill>
                    <a:latin typeface="+mj-lt"/>
                  </a:rPr>
                </a:br>
                <a:r>
                  <a:rPr lang="it-IT" sz="1000" b="1" dirty="0" err="1">
                    <a:solidFill>
                      <a:schemeClr val="tx2"/>
                    </a:solidFill>
                    <a:latin typeface="+mj-lt"/>
                  </a:rPr>
                  <a:t>Infrastructure</a:t>
                </a:r>
                <a:r>
                  <a:rPr lang="it-IT" sz="1000" b="1" dirty="0">
                    <a:solidFill>
                      <a:schemeClr val="tx2"/>
                    </a:solidFill>
                    <a:latin typeface="+mj-lt"/>
                  </a:rPr>
                  <a:t> Master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33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 per il </a:t>
            </a:r>
            <a:r>
              <a:rPr lang="it-IT" dirty="0" err="1"/>
              <a:t>troubleshooting</a:t>
            </a:r>
            <a:r>
              <a:rPr lang="it-IT" dirty="0"/>
              <a:t> di AD</a:t>
            </a: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0765"/>
              </p:ext>
            </p:extLst>
          </p:nvPr>
        </p:nvGraphicFramePr>
        <p:xfrm>
          <a:off x="213298" y="1822116"/>
          <a:ext cx="11765403" cy="4084320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34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2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50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Tool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Descrizione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Requisiti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Eventvwr.exe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Event</a:t>
                      </a:r>
                      <a:r>
                        <a:rPr lang="it-IT" sz="1400" dirty="0"/>
                        <a:t> Viewer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GUI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Ntdsutil.exe, Esentutl.exe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Manutenzione database Active Directory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Command</a:t>
                      </a:r>
                      <a:r>
                        <a:rPr lang="it-IT" sz="1400" dirty="0"/>
                        <a:t> line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adsiedit.msc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Active Directory Service Interfaces Editor 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GUI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Ldp.exe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Lightweight Directory Access Protocol (LDAP) client 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GUI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Repadmin.exe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Replication </a:t>
                      </a:r>
                      <a:r>
                        <a:rPr lang="it-IT" sz="1400" dirty="0" err="1"/>
                        <a:t>Diagnostics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Tool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Command</a:t>
                      </a:r>
                      <a:r>
                        <a:rPr lang="it-IT" sz="1400" dirty="0"/>
                        <a:t> line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Netdom.exe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Gestione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dirty="0"/>
                        <a:t>Active Directory domains and trust relationships 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/>
                        <a:t>Command</a:t>
                      </a:r>
                      <a:r>
                        <a:rPr lang="it-IT" sz="1400" kern="1200" dirty="0"/>
                        <a:t> line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Dcdiag.exe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Domain Controller </a:t>
                      </a:r>
                      <a:r>
                        <a:rPr lang="it-IT" sz="1400" dirty="0" err="1"/>
                        <a:t>Diagnostic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Tool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Command</a:t>
                      </a:r>
                      <a:r>
                        <a:rPr lang="it-IT" sz="1400" dirty="0"/>
                        <a:t> line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BPA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Best</a:t>
                      </a:r>
                      <a:r>
                        <a:rPr lang="en-US" sz="1400" baseline="0" dirty="0"/>
                        <a:t> Practices Analyzer for Active Directory Domain Services</a:t>
                      </a:r>
                      <a:endParaRPr lang="en-US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GUI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WS2008R2 e </a:t>
                      </a:r>
                      <a:r>
                        <a:rPr lang="it-IT" sz="1400" dirty="0" err="1"/>
                        <a:t>succ</a:t>
                      </a:r>
                      <a:r>
                        <a:rPr lang="it-IT" sz="1400" dirty="0"/>
                        <a:t>.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/>
                        <a:t>PowerShell</a:t>
                      </a:r>
                      <a:endParaRPr lang="it-IT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Active Directory e Best </a:t>
                      </a:r>
                      <a:r>
                        <a:rPr lang="it-IT" sz="1400" dirty="0" err="1"/>
                        <a:t>Practices</a:t>
                      </a:r>
                      <a:r>
                        <a:rPr lang="it-IT" sz="1400" dirty="0"/>
                        <a:t> Analyzer </a:t>
                      </a:r>
                      <a:r>
                        <a:rPr lang="it-IT" sz="1400" dirty="0" err="1"/>
                        <a:t>Cmdlets</a:t>
                      </a:r>
                      <a:r>
                        <a:rPr lang="it-IT" sz="1400" dirty="0"/>
                        <a:t> e</a:t>
                      </a:r>
                      <a:r>
                        <a:rPr lang="it-IT" sz="1400" baseline="0" dirty="0"/>
                        <a:t> </a:t>
                      </a:r>
                      <a:r>
                        <a:rPr lang="it-IT" sz="1400" dirty="0"/>
                        <a:t>Active Directory provider 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Command</a:t>
                      </a:r>
                      <a:r>
                        <a:rPr lang="it-IT" sz="1400" dirty="0"/>
                        <a:t> line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WS2008R2 e </a:t>
                      </a:r>
                      <a:r>
                        <a:rPr lang="it-IT" sz="1400" dirty="0" err="1"/>
                        <a:t>succ</a:t>
                      </a:r>
                      <a:r>
                        <a:rPr lang="it-IT" sz="1400" dirty="0"/>
                        <a:t>.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ADREPLSTATUS</a:t>
                      </a:r>
                      <a:endParaRPr lang="it-IT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Active Directory Replication Status Tool 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GUI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Microsoft</a:t>
                      </a:r>
                      <a:br>
                        <a:rPr lang="it-IT" sz="1400" dirty="0"/>
                      </a:br>
                      <a:r>
                        <a:rPr lang="it-IT" sz="1400" dirty="0"/>
                        <a:t>Download Center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Active</a:t>
                      </a:r>
                      <a:r>
                        <a:rPr lang="it-IT" sz="1400" baseline="0" dirty="0"/>
                        <a:t> Directory </a:t>
                      </a:r>
                      <a:r>
                        <a:rPr lang="it-IT" sz="1400" baseline="0" dirty="0" err="1"/>
                        <a:t>Utils</a:t>
                      </a:r>
                      <a:endParaRPr lang="it-IT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Active Directory </a:t>
                      </a:r>
                      <a:r>
                        <a:rPr lang="it-IT" sz="1400" dirty="0" err="1"/>
                        <a:t>Utils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ReplDiag</a:t>
                      </a:r>
                      <a:r>
                        <a:rPr lang="it-IT" sz="1400" dirty="0"/>
                        <a:t> , </a:t>
                      </a:r>
                      <a:r>
                        <a:rPr lang="it-IT" sz="1400" dirty="0" err="1"/>
                        <a:t>CheckDSAcls</a:t>
                      </a:r>
                      <a:r>
                        <a:rPr lang="it-IT" sz="1400" dirty="0"/>
                        <a:t>,</a:t>
                      </a:r>
                      <a:r>
                        <a:rPr lang="it-IT" sz="1400" baseline="0" dirty="0"/>
                        <a:t> </a:t>
                      </a:r>
                      <a:r>
                        <a:rPr lang="it-IT" sz="1400" baseline="0" dirty="0" err="1"/>
                        <a:t>TrustViewer</a:t>
                      </a:r>
                      <a:r>
                        <a:rPr lang="it-IT" sz="1400" baseline="0" dirty="0"/>
                        <a:t>, </a:t>
                      </a:r>
                      <a:r>
                        <a:rPr lang="it-IT" sz="1400" baseline="0" dirty="0" err="1"/>
                        <a:t>FindGuidInAD</a:t>
                      </a:r>
                      <a:r>
                        <a:rPr lang="it-IT" sz="1400" baseline="0" dirty="0"/>
                        <a:t>, </a:t>
                      </a:r>
                      <a:r>
                        <a:rPr lang="it-IT" sz="1400" baseline="0" dirty="0" err="1"/>
                        <a:t>SearchForDuplicateAttributeData</a:t>
                      </a:r>
                      <a:r>
                        <a:rPr lang="it-IT" sz="1400" baseline="0" dirty="0"/>
                        <a:t>)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/>
                        <a:t>Command</a:t>
                      </a:r>
                      <a:r>
                        <a:rPr lang="it-IT" sz="1400" dirty="0"/>
                        <a:t> line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aseline="0" dirty="0" err="1"/>
                        <a:t>CodePlex</a:t>
                      </a:r>
                      <a:endParaRPr lang="it-IT" sz="14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56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Check</a:t>
            </a:r>
            <a:r>
              <a:rPr lang="it-IT" dirty="0"/>
              <a:t> della funzionalità di AD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899491" y="1650320"/>
            <a:ext cx="10393017" cy="4690845"/>
            <a:chOff x="1097279" y="2010032"/>
            <a:chExt cx="10393017" cy="4690845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1097279" y="2010032"/>
              <a:ext cx="10393017" cy="4690845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Controllo registrazione del Machine Account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test:MachineAccount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it-IT" sz="2400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Controllo Replica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test:Replications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test:VerifyReplicas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repadmin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showreps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&amp; repadmin.exe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replsummary</a:t>
              </a:r>
              <a:endParaRPr lang="it-IT" sz="2400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it-IT" sz="2400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Controllo Operations </a:t>
              </a:r>
              <a:r>
                <a:rPr lang="it-IT" sz="2400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Masters</a:t>
              </a:r>
              <a:r>
                <a:rPr lang="it-IT" sz="2400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test:knowsofroleholders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test:fsmocheck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netdom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query</a:t>
              </a:r>
              <a:r>
                <a:rPr lang="it-IT" sz="2400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</a:t>
              </a:r>
              <a:r>
                <a:rPr lang="it-IT" sz="2400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fsmo</a:t>
              </a:r>
              <a:endParaRPr lang="it-IT" sz="2400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</p:txBody>
        </p:sp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583" y="209344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73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Troubleshooting</a:t>
            </a:r>
            <a:r>
              <a:rPr lang="it-IT" dirty="0" smtClean="0"/>
              <a:t> Replica Active Directory</a:t>
            </a:r>
            <a:endParaRPr lang="it-IT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61661"/>
              </p:ext>
            </p:extLst>
          </p:nvPr>
        </p:nvGraphicFramePr>
        <p:xfrm>
          <a:off x="137808" y="1502953"/>
          <a:ext cx="11916383" cy="3495240"/>
        </p:xfrm>
        <a:graphic>
          <a:graphicData uri="http://schemas.openxmlformats.org/drawingml/2006/table">
            <a:tbl>
              <a:tblPr firstRow="1" firstCol="1" bandCol="1">
                <a:tableStyleId>{69C7853C-536D-4A76-A0AE-DD22124D55A5}</a:tableStyleId>
              </a:tblPr>
              <a:tblGrid>
                <a:gridCol w="32507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606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it-IT" sz="1400" dirty="0">
                          <a:latin typeface="+mj-lt"/>
                        </a:rPr>
                        <a:t>Operazione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it-IT" sz="1400" dirty="0" err="1">
                          <a:latin typeface="+mj-lt"/>
                        </a:rPr>
                        <a:t>RepAdmin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it-IT" sz="1400" dirty="0" err="1">
                          <a:latin typeface="+mj-lt"/>
                        </a:rPr>
                        <a:t>PowerShell</a:t>
                      </a:r>
                      <a:endParaRPr lang="it-IT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Metadati</a:t>
                      </a:r>
                      <a:r>
                        <a:rPr lang="it-IT" sz="1200" baseline="0" dirty="0">
                          <a:latin typeface="+mj-lt"/>
                        </a:rPr>
                        <a:t> replicati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repadmin.exe /</a:t>
                      </a:r>
                      <a:r>
                        <a:rPr lang="it-IT" sz="1200" dirty="0" err="1">
                          <a:latin typeface="+mj-lt"/>
                        </a:rPr>
                        <a:t>showobjmeta</a:t>
                      </a:r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100" dirty="0" err="1">
                          <a:latin typeface="+mj-lt"/>
                        </a:rPr>
                        <a:t>Get-ADReplicationAttributeMetadata</a:t>
                      </a:r>
                      <a:r>
                        <a:rPr lang="it-IT" sz="1100" dirty="0">
                          <a:latin typeface="+mj-lt"/>
                        </a:rPr>
                        <a:t> -</a:t>
                      </a:r>
                      <a:r>
                        <a:rPr lang="it-IT" sz="1100" dirty="0" err="1">
                          <a:latin typeface="+mj-lt"/>
                        </a:rPr>
                        <a:t>object</a:t>
                      </a:r>
                      <a:r>
                        <a:rPr lang="it-IT" sz="1100" dirty="0">
                          <a:latin typeface="+mj-lt"/>
                        </a:rPr>
                        <a:t> "dc=</a:t>
                      </a:r>
                      <a:r>
                        <a:rPr lang="it-IT" sz="1100" dirty="0" err="1">
                          <a:latin typeface="+mj-lt"/>
                        </a:rPr>
                        <a:t>ictpower,dc</a:t>
                      </a:r>
                      <a:r>
                        <a:rPr lang="it-IT" sz="1100" dirty="0">
                          <a:latin typeface="+mj-lt"/>
                        </a:rPr>
                        <a:t>=</a:t>
                      </a:r>
                      <a:r>
                        <a:rPr lang="it-IT" sz="1100" dirty="0" err="1">
                          <a:latin typeface="+mj-lt"/>
                        </a:rPr>
                        <a:t>local</a:t>
                      </a:r>
                      <a:r>
                        <a:rPr lang="it-IT" sz="1100" dirty="0">
                          <a:latin typeface="+mj-lt"/>
                        </a:rPr>
                        <a:t>"</a:t>
                      </a:r>
                      <a:br>
                        <a:rPr lang="it-IT" sz="1100" dirty="0">
                          <a:latin typeface="+mj-lt"/>
                        </a:rPr>
                      </a:br>
                      <a:r>
                        <a:rPr lang="it-IT" sz="1100" dirty="0">
                          <a:latin typeface="+mj-lt"/>
                        </a:rPr>
                        <a:t> -server dc1.ictpower.local -</a:t>
                      </a:r>
                      <a:r>
                        <a:rPr lang="it-IT" sz="1100" dirty="0" err="1">
                          <a:latin typeface="+mj-lt"/>
                        </a:rPr>
                        <a:t>showalllinkedvalues</a:t>
                      </a:r>
                      <a:r>
                        <a:rPr lang="it-IT" sz="1100" dirty="0">
                          <a:latin typeface="+mj-lt"/>
                        </a:rPr>
                        <a:t> | format-list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Configurazione e stato replica di un DC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100" dirty="0">
                          <a:latin typeface="+mj-lt"/>
                        </a:rPr>
                        <a:t>Get-ADReplicationPartnerMetadata -target dc1.ictpower.local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Ultima replica fallita</a:t>
                      </a:r>
                      <a:r>
                        <a:rPr lang="it-IT" sz="1200" baseline="0" dirty="0">
                          <a:latin typeface="+mj-lt"/>
                        </a:rPr>
                        <a:t> da un DC nella foresta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1100" dirty="0">
                          <a:latin typeface="+mj-lt"/>
                        </a:rPr>
                        <a:t>Get-</a:t>
                      </a:r>
                      <a:r>
                        <a:rPr lang="en-US" sz="1100" dirty="0" err="1">
                          <a:latin typeface="+mj-lt"/>
                        </a:rPr>
                        <a:t>ADReplicationPartnerMetadata</a:t>
                      </a:r>
                      <a:r>
                        <a:rPr lang="en-US" sz="1100" dirty="0">
                          <a:latin typeface="+mj-lt"/>
                        </a:rPr>
                        <a:t> -target * -scope server |</a:t>
                      </a:r>
                      <a:br>
                        <a:rPr lang="en-US" sz="1100" dirty="0">
                          <a:latin typeface="+mj-lt"/>
                        </a:rPr>
                      </a:br>
                      <a:r>
                        <a:rPr lang="en-US" sz="1100" dirty="0">
                          <a:latin typeface="+mj-lt"/>
                        </a:rPr>
                        <a:t>where {$_.</a:t>
                      </a:r>
                      <a:r>
                        <a:rPr lang="en-US" sz="1100" dirty="0" err="1">
                          <a:latin typeface="+mj-lt"/>
                        </a:rPr>
                        <a:t>lastreplicationresult</a:t>
                      </a:r>
                      <a:r>
                        <a:rPr lang="en-US" sz="1100" dirty="0">
                          <a:latin typeface="+mj-lt"/>
                        </a:rPr>
                        <a:t> -ne "0"}</a:t>
                      </a:r>
                      <a:r>
                        <a:rPr lang="en-US" sz="1100" baseline="0" dirty="0">
                          <a:latin typeface="+mj-lt"/>
                        </a:rPr>
                        <a:t> </a:t>
                      </a:r>
                      <a:r>
                        <a:rPr lang="en-US" sz="1100" dirty="0">
                          <a:latin typeface="+mj-lt"/>
                        </a:rPr>
                        <a:t>|</a:t>
                      </a:r>
                      <a:br>
                        <a:rPr lang="en-US" sz="1100" dirty="0">
                          <a:latin typeface="+mj-lt"/>
                        </a:rPr>
                      </a:br>
                      <a:r>
                        <a:rPr lang="en-US" sz="1100" dirty="0">
                          <a:latin typeface="+mj-lt"/>
                        </a:rPr>
                        <a:t>format-table </a:t>
                      </a:r>
                      <a:r>
                        <a:rPr lang="en-US" sz="1100" dirty="0" err="1">
                          <a:latin typeface="+mj-lt"/>
                        </a:rPr>
                        <a:t>server,lastreplicationattempt,lastreplicationresult,partner</a:t>
                      </a:r>
                      <a:r>
                        <a:rPr lang="en-US" sz="1100" dirty="0">
                          <a:latin typeface="+mj-lt"/>
                        </a:rPr>
                        <a:t> -auto</a:t>
                      </a:r>
                      <a:endParaRPr lang="en-US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Informazioni</a:t>
                      </a:r>
                      <a:r>
                        <a:rPr lang="it-IT" sz="1200" baseline="0" dirty="0">
                          <a:latin typeface="+mj-lt"/>
                        </a:rPr>
                        <a:t> sugli errori di replica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 repadmin.exe /</a:t>
                      </a:r>
                      <a:r>
                        <a:rPr lang="it-IT" sz="1200" dirty="0" err="1">
                          <a:latin typeface="+mj-lt"/>
                        </a:rPr>
                        <a:t>showreplsum</a:t>
                      </a:r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100" dirty="0" err="1">
                          <a:latin typeface="+mj-lt"/>
                        </a:rPr>
                        <a:t>Get-ADReplicationFailure</a:t>
                      </a:r>
                      <a:r>
                        <a:rPr lang="it-IT" sz="1100" dirty="0">
                          <a:latin typeface="+mj-lt"/>
                        </a:rPr>
                        <a:t> dc1.ictpower.local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Informazioni</a:t>
                      </a:r>
                      <a:r>
                        <a:rPr lang="it-IT" sz="1200" baseline="0" dirty="0">
                          <a:latin typeface="+mj-lt"/>
                        </a:rPr>
                        <a:t> sugli errori di replica dei DC in un sito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100" dirty="0" err="1">
                          <a:latin typeface="+mj-lt"/>
                        </a:rPr>
                        <a:t>Get-ADReplicationFailure</a:t>
                      </a:r>
                      <a:r>
                        <a:rPr lang="it-IT" sz="1100" dirty="0">
                          <a:latin typeface="+mj-lt"/>
                        </a:rPr>
                        <a:t> -scope site -target default-first-site-</a:t>
                      </a:r>
                      <a:r>
                        <a:rPr lang="it-IT" sz="1100" dirty="0" err="1">
                          <a:latin typeface="+mj-lt"/>
                        </a:rPr>
                        <a:t>name</a:t>
                      </a:r>
                      <a:r>
                        <a:rPr lang="it-IT" sz="1100" dirty="0">
                          <a:latin typeface="+mj-lt"/>
                        </a:rPr>
                        <a:t> |</a:t>
                      </a:r>
                      <a:br>
                        <a:rPr lang="it-IT" sz="1100" dirty="0">
                          <a:latin typeface="+mj-lt"/>
                        </a:rPr>
                      </a:br>
                      <a:r>
                        <a:rPr lang="it-IT" sz="1100" dirty="0">
                          <a:latin typeface="+mj-lt"/>
                        </a:rPr>
                        <a:t>format-</a:t>
                      </a:r>
                      <a:r>
                        <a:rPr lang="it-IT" sz="1100" dirty="0" err="1">
                          <a:latin typeface="+mj-lt"/>
                        </a:rPr>
                        <a:t>table</a:t>
                      </a:r>
                      <a:r>
                        <a:rPr lang="it-IT" sz="1100" dirty="0">
                          <a:latin typeface="+mj-lt"/>
                        </a:rPr>
                        <a:t> </a:t>
                      </a:r>
                      <a:r>
                        <a:rPr lang="it-IT" sz="1100" dirty="0" err="1">
                          <a:latin typeface="+mj-lt"/>
                        </a:rPr>
                        <a:t>server,firstfailuretime,failurecount,lasterror,partner</a:t>
                      </a:r>
                      <a:r>
                        <a:rPr lang="it-IT" sz="1100" dirty="0">
                          <a:latin typeface="+mj-lt"/>
                        </a:rPr>
                        <a:t> -auto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Forzatura della </a:t>
                      </a:r>
                      <a:r>
                        <a:rPr lang="it-IT" sz="1200" baseline="0" dirty="0">
                          <a:latin typeface="+mj-lt"/>
                        </a:rPr>
                        <a:t>replica</a:t>
                      </a:r>
                      <a:endParaRPr lang="it-IT" sz="1200" dirty="0">
                        <a:latin typeface="+mj-lt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singolo</a:t>
                      </a:r>
                      <a:r>
                        <a:rPr lang="it-IT" sz="1200" baseline="0" dirty="0">
                          <a:latin typeface="+mj-lt"/>
                        </a:rPr>
                        <a:t> oggetto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repadmin.exe</a:t>
                      </a:r>
                      <a:r>
                        <a:rPr lang="it-IT" sz="1200" baseline="0" dirty="0">
                          <a:latin typeface="+mj-lt"/>
                        </a:rPr>
                        <a:t> </a:t>
                      </a:r>
                      <a:r>
                        <a:rPr lang="it-IT" sz="1200" dirty="0">
                          <a:latin typeface="+mj-lt"/>
                        </a:rPr>
                        <a:t>/</a:t>
                      </a:r>
                      <a:r>
                        <a:rPr lang="it-IT" sz="1200" dirty="0" err="1">
                          <a:latin typeface="+mj-lt"/>
                        </a:rPr>
                        <a:t>replsingleobject</a:t>
                      </a:r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 err="1">
                          <a:latin typeface="+mj-lt"/>
                        </a:rPr>
                        <a:t>Get-ADDomainController</a:t>
                      </a:r>
                      <a:r>
                        <a:rPr lang="it-IT" sz="1100" dirty="0">
                          <a:latin typeface="+mj-lt"/>
                        </a:rPr>
                        <a:t> -</a:t>
                      </a:r>
                      <a:r>
                        <a:rPr lang="it-IT" sz="1100" dirty="0" err="1">
                          <a:latin typeface="+mj-lt"/>
                        </a:rPr>
                        <a:t>filter</a:t>
                      </a:r>
                      <a:r>
                        <a:rPr lang="it-IT" sz="1100" dirty="0">
                          <a:latin typeface="+mj-lt"/>
                        </a:rPr>
                        <a:t> * | </a:t>
                      </a:r>
                      <a:r>
                        <a:rPr lang="it-IT" sz="1100" dirty="0" err="1">
                          <a:latin typeface="+mj-lt"/>
                        </a:rPr>
                        <a:t>foreach</a:t>
                      </a:r>
                      <a:r>
                        <a:rPr lang="it-IT" sz="1100" dirty="0">
                          <a:latin typeface="+mj-lt"/>
                        </a:rPr>
                        <a:t> {</a:t>
                      </a:r>
                      <a:r>
                        <a:rPr lang="it-IT" sz="1100" dirty="0" err="1">
                          <a:latin typeface="+mj-lt"/>
                        </a:rPr>
                        <a:t>Sync-ADObject</a:t>
                      </a:r>
                      <a:r>
                        <a:rPr lang="it-IT" sz="1100" dirty="0">
                          <a:latin typeface="+mj-lt"/>
                        </a:rPr>
                        <a:t> -</a:t>
                      </a:r>
                      <a:r>
                        <a:rPr lang="it-IT" sz="1100" dirty="0" err="1">
                          <a:latin typeface="+mj-lt"/>
                        </a:rPr>
                        <a:t>object</a:t>
                      </a:r>
                      <a:r>
                        <a:rPr lang="it-IT" sz="1100" dirty="0">
                          <a:latin typeface="+mj-lt"/>
                        </a:rPr>
                        <a:t> "</a:t>
                      </a:r>
                      <a:r>
                        <a:rPr lang="it-IT" sz="1100" dirty="0" err="1">
                          <a:latin typeface="+mj-lt"/>
                        </a:rPr>
                        <a:t>cn</a:t>
                      </a:r>
                      <a:r>
                        <a:rPr lang="it-IT" sz="1100" dirty="0">
                          <a:latin typeface="+mj-lt"/>
                        </a:rPr>
                        <a:t>=</a:t>
                      </a:r>
                      <a:r>
                        <a:rPr lang="it-IT" sz="1100" dirty="0" err="1">
                          <a:latin typeface="+mj-lt"/>
                        </a:rPr>
                        <a:t>massar</a:t>
                      </a:r>
                      <a:r>
                        <a:rPr lang="it-IT" sz="1100" dirty="0">
                          <a:latin typeface="+mj-lt"/>
                        </a:rPr>
                        <a:t>, </a:t>
                      </a:r>
                      <a:r>
                        <a:rPr lang="it-IT" sz="1100" dirty="0" err="1">
                          <a:latin typeface="+mj-lt"/>
                        </a:rPr>
                        <a:t>cn</a:t>
                      </a:r>
                      <a:r>
                        <a:rPr lang="it-IT" sz="1100" dirty="0">
                          <a:latin typeface="+mj-lt"/>
                        </a:rPr>
                        <a:t>=</a:t>
                      </a:r>
                      <a:r>
                        <a:rPr lang="it-IT" sz="1100" dirty="0" err="1">
                          <a:latin typeface="+mj-lt"/>
                        </a:rPr>
                        <a:t>users,dc</a:t>
                      </a:r>
                      <a:r>
                        <a:rPr lang="it-IT" sz="1100" dirty="0">
                          <a:latin typeface="+mj-lt"/>
                        </a:rPr>
                        <a:t>=</a:t>
                      </a:r>
                      <a:r>
                        <a:rPr lang="it-IT" sz="1100" dirty="0" err="1">
                          <a:latin typeface="+mj-lt"/>
                        </a:rPr>
                        <a:t>ictpower,dc</a:t>
                      </a:r>
                      <a:r>
                        <a:rPr lang="it-IT" sz="1100" dirty="0">
                          <a:latin typeface="+mj-lt"/>
                        </a:rPr>
                        <a:t>=</a:t>
                      </a:r>
                      <a:r>
                        <a:rPr lang="it-IT" sz="1100" dirty="0" err="1">
                          <a:latin typeface="+mj-lt"/>
                        </a:rPr>
                        <a:t>local</a:t>
                      </a:r>
                      <a:r>
                        <a:rPr lang="it-IT" sz="1100" dirty="0">
                          <a:latin typeface="+mj-lt"/>
                        </a:rPr>
                        <a:t>" -source dc1 -</a:t>
                      </a:r>
                      <a:r>
                        <a:rPr lang="it-IT" sz="1100" dirty="0" err="1">
                          <a:latin typeface="+mj-lt"/>
                        </a:rPr>
                        <a:t>destination</a:t>
                      </a:r>
                      <a:r>
                        <a:rPr lang="it-IT" sz="1100" dirty="0">
                          <a:latin typeface="+mj-lt"/>
                        </a:rPr>
                        <a:t> $_.</a:t>
                      </a:r>
                      <a:r>
                        <a:rPr lang="it-IT" sz="1100" dirty="0" err="1">
                          <a:latin typeface="+mj-lt"/>
                        </a:rPr>
                        <a:t>hostname</a:t>
                      </a:r>
                      <a:r>
                        <a:rPr lang="it-IT" sz="1100" dirty="0">
                          <a:latin typeface="+mj-lt"/>
                        </a:rPr>
                        <a:t>}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Forzatura della </a:t>
                      </a:r>
                      <a:r>
                        <a:rPr lang="it-IT" sz="1200" baseline="0" dirty="0">
                          <a:latin typeface="+mj-lt"/>
                        </a:rPr>
                        <a:t>replica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200" dirty="0">
                          <a:latin typeface="+mj-lt"/>
                        </a:rPr>
                        <a:t>Repadmin.exe /</a:t>
                      </a:r>
                      <a:r>
                        <a:rPr lang="it-IT" sz="1200" dirty="0" err="1">
                          <a:latin typeface="+mj-lt"/>
                        </a:rPr>
                        <a:t>syncall</a:t>
                      </a:r>
                      <a:r>
                        <a:rPr lang="it-IT" sz="1200" dirty="0">
                          <a:latin typeface="+mj-lt"/>
                        </a:rPr>
                        <a:t> dc1 /</a:t>
                      </a:r>
                      <a:r>
                        <a:rPr lang="it-IT" sz="1200" dirty="0" err="1">
                          <a:latin typeface="+mj-lt"/>
                        </a:rPr>
                        <a:t>APed</a:t>
                      </a:r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+mj-lt"/>
                        </a:rPr>
                        <a:t>Siti</a:t>
                      </a:r>
                      <a:r>
                        <a:rPr lang="it-IT" sz="1200" baseline="0" dirty="0">
                          <a:latin typeface="+mj-lt"/>
                        </a:rPr>
                        <a:t> senza  </a:t>
                      </a:r>
                      <a:r>
                        <a:rPr lang="it-IT" sz="1200" baseline="0" dirty="0" err="1">
                          <a:latin typeface="+mj-lt"/>
                        </a:rPr>
                        <a:t>subnet</a:t>
                      </a:r>
                      <a:r>
                        <a:rPr lang="it-IT" sz="1200" baseline="0" dirty="0">
                          <a:latin typeface="+mj-lt"/>
                        </a:rPr>
                        <a:t> assegnata</a:t>
                      </a:r>
                      <a:endParaRPr lang="it-IT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lang="it-IT" sz="12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it-IT" sz="1100" dirty="0" err="1">
                          <a:latin typeface="+mj-lt"/>
                        </a:rPr>
                        <a:t>Get-ADReplicationSite</a:t>
                      </a:r>
                      <a:r>
                        <a:rPr lang="it-IT" sz="1100" dirty="0">
                          <a:latin typeface="+mj-lt"/>
                        </a:rPr>
                        <a:t> -</a:t>
                      </a:r>
                      <a:r>
                        <a:rPr lang="it-IT" sz="1100" dirty="0" err="1">
                          <a:latin typeface="+mj-lt"/>
                        </a:rPr>
                        <a:t>filter</a:t>
                      </a:r>
                      <a:r>
                        <a:rPr lang="it-IT" sz="1100" dirty="0">
                          <a:latin typeface="+mj-lt"/>
                        </a:rPr>
                        <a:t> * -</a:t>
                      </a:r>
                      <a:r>
                        <a:rPr lang="it-IT" sz="1100" dirty="0" err="1">
                          <a:latin typeface="+mj-lt"/>
                        </a:rPr>
                        <a:t>property</a:t>
                      </a:r>
                      <a:r>
                        <a:rPr lang="it-IT" sz="1100" dirty="0">
                          <a:latin typeface="+mj-lt"/>
                        </a:rPr>
                        <a:t> </a:t>
                      </a:r>
                      <a:r>
                        <a:rPr lang="it-IT" sz="1100" dirty="0" err="1">
                          <a:latin typeface="+mj-lt"/>
                        </a:rPr>
                        <a:t>subnets</a:t>
                      </a:r>
                      <a:r>
                        <a:rPr lang="it-IT" sz="1100" dirty="0">
                          <a:latin typeface="+mj-lt"/>
                        </a:rPr>
                        <a:t> |</a:t>
                      </a:r>
                      <a:br>
                        <a:rPr lang="it-IT" sz="1100" dirty="0">
                          <a:latin typeface="+mj-lt"/>
                        </a:rPr>
                      </a:br>
                      <a:r>
                        <a:rPr lang="it-IT" sz="1100" dirty="0" err="1">
                          <a:latin typeface="+mj-lt"/>
                        </a:rPr>
                        <a:t>where-object</a:t>
                      </a:r>
                      <a:r>
                        <a:rPr lang="it-IT" sz="1100" dirty="0">
                          <a:latin typeface="+mj-lt"/>
                        </a:rPr>
                        <a:t> {!$_.</a:t>
                      </a:r>
                      <a:r>
                        <a:rPr lang="it-IT" sz="1100" dirty="0" err="1">
                          <a:latin typeface="+mj-lt"/>
                        </a:rPr>
                        <a:t>subnets</a:t>
                      </a:r>
                      <a:r>
                        <a:rPr lang="it-IT" sz="1100" dirty="0">
                          <a:latin typeface="+mj-lt"/>
                        </a:rPr>
                        <a:t> -</a:t>
                      </a:r>
                      <a:r>
                        <a:rPr lang="it-IT" sz="1100" dirty="0" err="1">
                          <a:latin typeface="+mj-lt"/>
                        </a:rPr>
                        <a:t>eq</a:t>
                      </a:r>
                      <a:r>
                        <a:rPr lang="it-IT" sz="1100" dirty="0">
                          <a:latin typeface="+mj-lt"/>
                        </a:rPr>
                        <a:t> "*"} | format-</a:t>
                      </a:r>
                      <a:r>
                        <a:rPr lang="it-IT" sz="1100" dirty="0" err="1">
                          <a:latin typeface="+mj-lt"/>
                        </a:rPr>
                        <a:t>table</a:t>
                      </a:r>
                      <a:r>
                        <a:rPr lang="it-IT" sz="1100" dirty="0">
                          <a:latin typeface="+mj-lt"/>
                        </a:rPr>
                        <a:t> </a:t>
                      </a:r>
                      <a:r>
                        <a:rPr lang="it-IT" sz="1100" dirty="0" err="1">
                          <a:latin typeface="+mj-lt"/>
                        </a:rPr>
                        <a:t>name</a:t>
                      </a:r>
                      <a:endParaRPr lang="it-IT" sz="1100" b="1" i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ettangolo 3"/>
          <p:cNvSpPr/>
          <p:nvPr/>
        </p:nvSpPr>
        <p:spPr>
          <a:xfrm>
            <a:off x="136185" y="5493146"/>
            <a:ext cx="4417876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 err="1">
                <a:solidFill>
                  <a:schemeClr val="tx2"/>
                </a:solidFill>
                <a:latin typeface="+mj-lt"/>
              </a:rPr>
              <a:t>Repadmin</a:t>
            </a:r>
            <a:r>
              <a:rPr lang="en-US" sz="1050" b="1" dirty="0">
                <a:solidFill>
                  <a:schemeClr val="tx2"/>
                </a:solidFill>
                <a:latin typeface="+mj-lt"/>
              </a:rPr>
              <a:t>:</a:t>
            </a:r>
            <a:r>
              <a:rPr lang="it-IT" sz="1050" dirty="0">
                <a:solidFill>
                  <a:schemeClr val="tx2"/>
                </a:solidFill>
                <a:latin typeface="+mj-lt"/>
              </a:rPr>
              <a:t> https://technet.microsoft.com/en-us/library/cc770963(v=ws.11).aspx</a:t>
            </a:r>
          </a:p>
        </p:txBody>
      </p:sp>
      <p:sp>
        <p:nvSpPr>
          <p:cNvPr id="5" name="Rettangolo 4"/>
          <p:cNvSpPr/>
          <p:nvPr/>
        </p:nvSpPr>
        <p:spPr>
          <a:xfrm>
            <a:off x="136185" y="5750404"/>
            <a:ext cx="11180946" cy="3231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schemeClr val="tx2"/>
                </a:solidFill>
                <a:latin typeface="+mj-lt"/>
              </a:rPr>
              <a:t>Advanced Active Directory Replication and Topology Management Using Windows PowerShell (Level 200):</a:t>
            </a:r>
            <a:br>
              <a:rPr lang="en-US" sz="1050" b="1" dirty="0">
                <a:solidFill>
                  <a:schemeClr val="tx2"/>
                </a:solidFill>
                <a:latin typeface="+mj-lt"/>
              </a:rPr>
            </a:br>
            <a:r>
              <a:rPr lang="it-IT" sz="1050" dirty="0">
                <a:solidFill>
                  <a:schemeClr val="tx2"/>
                </a:solidFill>
                <a:latin typeface="+mj-lt"/>
              </a:rPr>
              <a:t>https://docs.microsoft.com/en-us/windows-server/identity/ad-ds/manage/powershell/advanced-active-directory-replication-and-topology-management-using-windows-powershell--level-200-</a:t>
            </a:r>
          </a:p>
        </p:txBody>
      </p:sp>
      <p:sp>
        <p:nvSpPr>
          <p:cNvPr id="6" name="Rettangolo 5"/>
          <p:cNvSpPr/>
          <p:nvPr/>
        </p:nvSpPr>
        <p:spPr>
          <a:xfrm>
            <a:off x="129771" y="6169245"/>
            <a:ext cx="9217267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schemeClr val="tx2"/>
                </a:solidFill>
                <a:latin typeface="+mj-lt"/>
              </a:rPr>
              <a:t>Free Download: CMD to PowerShell Guide for AD</a:t>
            </a:r>
            <a:r>
              <a:rPr lang="en-US" sz="1050" b="1" dirty="0" smtClean="0">
                <a:solidFill>
                  <a:schemeClr val="tx2"/>
                </a:solidFill>
                <a:latin typeface="+mj-lt"/>
              </a:rPr>
              <a:t>: </a:t>
            </a:r>
            <a:r>
              <a:rPr lang="it-IT" sz="1050" dirty="0" smtClean="0">
                <a:solidFill>
                  <a:schemeClr val="tx2"/>
                </a:solidFill>
                <a:latin typeface="+mj-lt"/>
              </a:rPr>
              <a:t>https</a:t>
            </a:r>
            <a:r>
              <a:rPr lang="it-IT" sz="1050" dirty="0">
                <a:solidFill>
                  <a:schemeClr val="tx2"/>
                </a:solidFill>
                <a:latin typeface="+mj-lt"/>
              </a:rPr>
              <a:t>://blogs.technet.microsoft.com/ashleymcglone/2013/01/02/free-download-cmd-to-powershell-guide-for-ad/</a:t>
            </a:r>
          </a:p>
        </p:txBody>
      </p:sp>
    </p:spTree>
    <p:extLst>
      <p:ext uri="{BB962C8B-B14F-4D97-AF65-F5344CB8AC3E}">
        <p14:creationId xmlns:p14="http://schemas.microsoft.com/office/powerpoint/2010/main" val="27626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Troubleshooting</a:t>
            </a:r>
            <a:r>
              <a:rPr lang="it-IT" dirty="0"/>
              <a:t> Replica Active Directory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Troubleshooting</a:t>
            </a:r>
            <a:r>
              <a:rPr lang="it-IT" dirty="0"/>
              <a:t> </a:t>
            </a:r>
            <a:r>
              <a:rPr lang="it-IT" dirty="0" smtClean="0"/>
              <a:t>della</a:t>
            </a:r>
            <a:br>
              <a:rPr lang="it-IT" dirty="0" smtClean="0"/>
            </a:br>
            <a:r>
              <a:rPr lang="it-IT" dirty="0" smtClean="0"/>
              <a:t>Replica </a:t>
            </a:r>
            <a:r>
              <a:rPr lang="it-IT" dirty="0"/>
              <a:t>SYSVOL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Replica Group </a:t>
            </a:r>
            <a:r>
              <a:rPr lang="it-IT" dirty="0" err="1"/>
              <a:t>Policies</a:t>
            </a:r>
            <a:endParaRPr lang="it-IT" dirty="0"/>
          </a:p>
        </p:txBody>
      </p:sp>
      <p:grpSp>
        <p:nvGrpSpPr>
          <p:cNvPr id="16" name="Gruppo 15"/>
          <p:cNvGrpSpPr/>
          <p:nvPr/>
        </p:nvGrpSpPr>
        <p:grpSpPr>
          <a:xfrm>
            <a:off x="293450" y="1606303"/>
            <a:ext cx="11605101" cy="4280203"/>
            <a:chOff x="379376" y="2003865"/>
            <a:chExt cx="11605101" cy="4280203"/>
          </a:xfrm>
        </p:grpSpPr>
        <p:grpSp>
          <p:nvGrpSpPr>
            <p:cNvPr id="17" name="Gruppo 16"/>
            <p:cNvGrpSpPr/>
            <p:nvPr/>
          </p:nvGrpSpPr>
          <p:grpSpPr>
            <a:xfrm>
              <a:off x="8086809" y="2003865"/>
              <a:ext cx="3897668" cy="4274035"/>
              <a:chOff x="103396" y="2101175"/>
              <a:chExt cx="3897668" cy="4274035"/>
            </a:xfrm>
          </p:grpSpPr>
          <p:sp>
            <p:nvSpPr>
              <p:cNvPr id="25" name="Rettangolo 24"/>
              <p:cNvSpPr/>
              <p:nvPr/>
            </p:nvSpPr>
            <p:spPr bwMode="ltGray">
              <a:xfrm>
                <a:off x="103396" y="2101175"/>
                <a:ext cx="3897668" cy="42740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it-IT" sz="1200" b="1" dirty="0">
                    <a:solidFill>
                      <a:schemeClr val="tx2"/>
                    </a:solidFill>
                  </a:rPr>
                  <a:t>Replica directory %</a:t>
                </a:r>
                <a:r>
                  <a:rPr lang="it-IT" sz="1200" b="1" dirty="0" err="1">
                    <a:solidFill>
                      <a:schemeClr val="tx2"/>
                    </a:solidFill>
                  </a:rPr>
                  <a:t>systemroot</a:t>
                </a:r>
                <a:r>
                  <a:rPr lang="it-IT" sz="1200" b="1" dirty="0">
                    <a:solidFill>
                      <a:schemeClr val="tx2"/>
                    </a:solidFill>
                  </a:rPr>
                  <a:t>%\SYSVOL\domain</a:t>
                </a:r>
              </a:p>
            </p:txBody>
          </p:sp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845" y="2995179"/>
                <a:ext cx="3571875" cy="2486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18" name="Rettangolo 17"/>
            <p:cNvSpPr/>
            <p:nvPr/>
          </p:nvSpPr>
          <p:spPr bwMode="ltGray">
            <a:xfrm>
              <a:off x="379376" y="2010033"/>
              <a:ext cx="3083668" cy="42740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200"/>
                </a:spcAft>
              </a:pPr>
              <a:r>
                <a:rPr lang="it-IT" sz="1200" b="1" dirty="0">
                  <a:solidFill>
                    <a:schemeClr val="tx2"/>
                  </a:solidFill>
                </a:rPr>
                <a:t>Funzionamento e impostazione GPO</a:t>
              </a:r>
            </a:p>
          </p:txBody>
        </p:sp>
        <p:pic>
          <p:nvPicPr>
            <p:cNvPr id="19" name="Picture 8" descr="Scripts Extension Architectu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70" y="3744191"/>
              <a:ext cx="2916000" cy="2507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1" descr="Active Directory Group Policy Inheritanc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70" y="2287235"/>
              <a:ext cx="2772000" cy="1486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po 20"/>
            <p:cNvGrpSpPr/>
            <p:nvPr/>
          </p:nvGrpSpPr>
          <p:grpSpPr>
            <a:xfrm>
              <a:off x="3653490" y="2003865"/>
              <a:ext cx="4246898" cy="4274035"/>
              <a:chOff x="7572207" y="2010031"/>
              <a:chExt cx="4246898" cy="4274035"/>
            </a:xfrm>
          </p:grpSpPr>
          <p:sp>
            <p:nvSpPr>
              <p:cNvPr id="22" name="Rettangolo 21"/>
              <p:cNvSpPr/>
              <p:nvPr/>
            </p:nvSpPr>
            <p:spPr bwMode="ltGray">
              <a:xfrm>
                <a:off x="7572207" y="2010031"/>
                <a:ext cx="4246898" cy="42740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it-IT" sz="1200" b="1" dirty="0">
                    <a:solidFill>
                      <a:schemeClr val="tx2"/>
                    </a:solidFill>
                  </a:rPr>
                  <a:t>Replica GPO</a:t>
                </a:r>
              </a:p>
            </p:txBody>
          </p:sp>
          <p:pic>
            <p:nvPicPr>
              <p:cNvPr id="23" name="Picture 9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" t="850" r="819" b="1359"/>
              <a:stretch/>
            </p:blipFill>
            <p:spPr bwMode="auto">
              <a:xfrm>
                <a:off x="7657711" y="2880326"/>
                <a:ext cx="4075889" cy="2509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ttangolo 23"/>
              <p:cNvSpPr/>
              <p:nvPr/>
            </p:nvSpPr>
            <p:spPr>
              <a:xfrm>
                <a:off x="7715655" y="5571947"/>
                <a:ext cx="3960000" cy="4308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it-IT" sz="1400" i="1" dirty="0">
                    <a:solidFill>
                      <a:schemeClr val="tx2"/>
                    </a:solidFill>
                  </a:rPr>
                  <a:t>Le GPO sono create nei domini e </a:t>
                </a:r>
                <a:r>
                  <a:rPr lang="it-IT" sz="1400" i="1" dirty="0">
                    <a:solidFill>
                      <a:schemeClr val="accent2"/>
                    </a:solidFill>
                  </a:rPr>
                  <a:t>replicate solo tra i DC appartenenti al dominio di creazione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1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per </a:t>
            </a:r>
            <a:r>
              <a:rPr lang="en-US" dirty="0" err="1" smtClean="0"/>
              <a:t>il</a:t>
            </a:r>
            <a:r>
              <a:rPr lang="en-US" dirty="0" smtClean="0"/>
              <a:t> troubleshooting </a:t>
            </a:r>
            <a:r>
              <a:rPr lang="en-US" dirty="0" err="1" smtClean="0"/>
              <a:t>della</a:t>
            </a:r>
            <a:r>
              <a:rPr lang="en-US" dirty="0" smtClean="0"/>
              <a:t> SYSVOL</a:t>
            </a:r>
            <a:endParaRPr lang="it-IT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167914"/>
              </p:ext>
            </p:extLst>
          </p:nvPr>
        </p:nvGraphicFramePr>
        <p:xfrm>
          <a:off x="505142" y="2123407"/>
          <a:ext cx="11184890" cy="3654180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1640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56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091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599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5700">
                <a:tc>
                  <a:txBody>
                    <a:bodyPr/>
                    <a:lstStyle/>
                    <a:p>
                      <a:pPr marL="0" lvl="0" indent="0" algn="ctr">
                        <a:buFont typeface="Arial" pitchFamily="34" charset="0"/>
                        <a:buNone/>
                      </a:pPr>
                      <a:r>
                        <a:rPr lang="it-IT" sz="1600" dirty="0" err="1"/>
                        <a:t>Tool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File Replication Service </a:t>
                      </a:r>
                      <a:r>
                        <a:rPr lang="it-IT" sz="1600" dirty="0" err="1"/>
                        <a:t>Diagnostics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Tool</a:t>
                      </a:r>
                      <a:r>
                        <a:rPr lang="it-IT" sz="16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Requisiti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5700">
                <a:tc>
                  <a:txBody>
                    <a:bodyPr/>
                    <a:lstStyle/>
                    <a:p>
                      <a:pPr marL="0" lvl="0" indent="0" algn="ctr">
                        <a:buFont typeface="Arial" pitchFamily="34" charset="0"/>
                        <a:buNone/>
                      </a:pPr>
                      <a:r>
                        <a:rPr lang="it-IT" sz="1600" dirty="0" err="1"/>
                        <a:t>FRSDiag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File Replication Service </a:t>
                      </a:r>
                      <a:r>
                        <a:rPr lang="it-IT" sz="1600" dirty="0" err="1"/>
                        <a:t>Diagnostics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Tool</a:t>
                      </a:r>
                      <a:r>
                        <a:rPr lang="it-IT" sz="1600" dirty="0"/>
                        <a:t> 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GUI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Microsoft</a:t>
                      </a:r>
                      <a:br>
                        <a:rPr lang="it-IT" sz="1600" dirty="0"/>
                      </a:br>
                      <a:r>
                        <a:rPr lang="it-IT" sz="1600" dirty="0"/>
                        <a:t>Download Center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5700">
                <a:tc>
                  <a:txBody>
                    <a:bodyPr/>
                    <a:lstStyle/>
                    <a:p>
                      <a:pPr marL="0" lvl="0" indent="0" algn="ctr">
                        <a:buFont typeface="Arial" pitchFamily="34" charset="0"/>
                        <a:buNone/>
                      </a:pPr>
                      <a:r>
                        <a:rPr lang="it-IT" sz="1600" dirty="0"/>
                        <a:t>Sonar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File Replication Service (FRS) Status Viewer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GUI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Microsoft</a:t>
                      </a:r>
                      <a:br>
                        <a:rPr lang="it-IT" sz="1600" dirty="0"/>
                      </a:br>
                      <a:r>
                        <a:rPr lang="it-IT" sz="1600" dirty="0"/>
                        <a:t>Download Center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5700">
                <a:tc>
                  <a:txBody>
                    <a:bodyPr/>
                    <a:lstStyle/>
                    <a:p>
                      <a:pPr marL="0" lvl="0" indent="0" algn="ctr">
                        <a:buFont typeface="Arial" pitchFamily="34" charset="0"/>
                        <a:buNone/>
                      </a:pPr>
                      <a:r>
                        <a:rPr lang="it-IT" sz="1600" dirty="0" err="1"/>
                        <a:t>Ultrasound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Monitoring e troubleshooting File Replication Service (FRS)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GUI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Microsoft</a:t>
                      </a:r>
                      <a:br>
                        <a:rPr lang="it-IT" sz="1600" dirty="0"/>
                      </a:br>
                      <a:r>
                        <a:rPr lang="it-IT" sz="1600" dirty="0"/>
                        <a:t>Download Center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dfsmgmt.msc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Distributed File System (DFS) Management snap-in 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GUI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Feature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Dfsrdiag.exe 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Test </a:t>
                      </a:r>
                      <a:r>
                        <a:rPr lang="en-US" sz="1600" dirty="0" err="1"/>
                        <a:t>diagnostici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della</a:t>
                      </a:r>
                      <a:r>
                        <a:rPr lang="en-US" sz="1600" dirty="0"/>
                        <a:t> replica DFS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Command</a:t>
                      </a:r>
                      <a:r>
                        <a:rPr lang="it-IT" sz="1600" dirty="0"/>
                        <a:t> line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Dfsradmin.exe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Gestione</a:t>
                      </a:r>
                      <a:r>
                        <a:rPr lang="it-IT" sz="1600" baseline="0" dirty="0"/>
                        <a:t> replica DFS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Command</a:t>
                      </a:r>
                      <a:r>
                        <a:rPr lang="it-IT" sz="1600" dirty="0"/>
                        <a:t> line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/>
                        <a:t>PowerShell</a:t>
                      </a:r>
                      <a:endParaRPr lang="it-IT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DFS </a:t>
                      </a:r>
                      <a:r>
                        <a:rPr lang="it-IT" sz="1600" dirty="0" err="1"/>
                        <a:t>Namespace</a:t>
                      </a:r>
                      <a:r>
                        <a:rPr lang="it-IT" sz="1600" dirty="0"/>
                        <a:t> (DFSN) </a:t>
                      </a:r>
                      <a:r>
                        <a:rPr lang="it-IT" sz="1600" dirty="0" err="1"/>
                        <a:t>Cmdlets</a:t>
                      </a:r>
                      <a:r>
                        <a:rPr lang="it-IT" sz="1600" dirty="0"/>
                        <a:t> 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Command</a:t>
                      </a:r>
                      <a:r>
                        <a:rPr lang="it-IT" sz="1600" dirty="0"/>
                        <a:t> line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WS2012 e </a:t>
                      </a:r>
                      <a:r>
                        <a:rPr lang="it-IT" sz="1600" dirty="0" err="1"/>
                        <a:t>succ</a:t>
                      </a:r>
                      <a:r>
                        <a:rPr lang="it-IT" sz="1600" dirty="0"/>
                        <a:t>.</a:t>
                      </a:r>
                      <a:endParaRPr lang="it-IT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1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Check</a:t>
            </a:r>
            <a:r>
              <a:rPr lang="it-IT" dirty="0"/>
              <a:t> della funzionalità della SYSVOL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693443" y="1809347"/>
            <a:ext cx="10805115" cy="4011388"/>
            <a:chOff x="614592" y="1809347"/>
            <a:chExt cx="10805115" cy="4011388"/>
          </a:xfrm>
        </p:grpSpPr>
        <p:sp>
          <p:nvSpPr>
            <p:cNvPr id="3" name="Rettangolo 2"/>
            <p:cNvSpPr/>
            <p:nvPr/>
          </p:nvSpPr>
          <p:spPr bwMode="ltGray">
            <a:xfrm>
              <a:off x="614592" y="1809347"/>
              <a:ext cx="10805115" cy="4011388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Controllo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esistenza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delle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share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net share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en-US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Verifica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permission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su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share per Replica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test:netlogons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i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en-US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Verifica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replica FRS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test:frssysvol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i</a:t>
              </a:r>
              <a:endParaRPr lang="en-US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test:frsevent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i</a:t>
              </a:r>
              <a:endParaRPr lang="en-US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en-US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</a:t>
              </a:r>
              <a:r>
                <a:rPr lang="en-US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Verifica</a:t>
              </a:r>
              <a:r>
                <a:rPr lang="en-US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replica DFS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dfsrdiag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ReplicationState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/all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DfsrAdmin.exe Health New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RgName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:"Domain System Volume" /RefMemName:dc01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RepName:c</a:t>
              </a:r>
              <a:r>
                <a:rPr lang="en-US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:\Reports\Sysvol.htm /</a:t>
              </a:r>
              <a:r>
                <a:rPr lang="en-US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FsCount:true</a:t>
              </a:r>
              <a:endParaRPr lang="en-US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en-US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it-IT" kern="0" dirty="0">
                <a:solidFill>
                  <a:srgbClr val="00B050"/>
                </a:solidFill>
                <a:latin typeface="Lucida Console" panose="020B0609040504020204" pitchFamily="49" charset="0"/>
              </a:endParaRPr>
            </a:p>
          </p:txBody>
        </p:sp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350" y="1892755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25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Fix</a:t>
            </a:r>
            <a:r>
              <a:rPr lang="it-IT" dirty="0"/>
              <a:t> SYSVOL e Default Domain </a:t>
            </a:r>
            <a:r>
              <a:rPr lang="it-IT" dirty="0" err="1"/>
              <a:t>Policies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 bwMode="ltGray">
          <a:xfrm>
            <a:off x="1097279" y="1765328"/>
            <a:ext cx="10058400" cy="1683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it-IT" sz="2400" b="1" dirty="0">
                <a:solidFill>
                  <a:schemeClr val="accent3"/>
                </a:solidFill>
              </a:rPr>
              <a:t>Ricreazione SYSVOL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</a:rPr>
              <a:t>KB315457:</a:t>
            </a:r>
            <a:r>
              <a:rPr lang="en-US" dirty="0">
                <a:solidFill>
                  <a:srgbClr val="000000"/>
                </a:solidFill>
              </a:rPr>
              <a:t> How to </a:t>
            </a:r>
            <a:r>
              <a:rPr lang="en-US" i="1" dirty="0">
                <a:solidFill>
                  <a:schemeClr val="accent2"/>
                </a:solidFill>
              </a:rPr>
              <a:t>rebuild the SYSVOL tree</a:t>
            </a:r>
            <a:r>
              <a:rPr lang="en-US" dirty="0">
                <a:solidFill>
                  <a:srgbClr val="000000"/>
                </a:solidFill>
              </a:rPr>
              <a:t> and its content in a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</a:rPr>
              <a:t>KB947022:</a:t>
            </a:r>
            <a:r>
              <a:rPr lang="en-US" dirty="0">
                <a:solidFill>
                  <a:srgbClr val="000000"/>
                </a:solidFill>
              </a:rPr>
              <a:t> The </a:t>
            </a:r>
            <a:r>
              <a:rPr lang="en-US" i="1" dirty="0">
                <a:solidFill>
                  <a:schemeClr val="accent2"/>
                </a:solidFill>
              </a:rPr>
              <a:t>NETLOGON share is not present</a:t>
            </a:r>
            <a:r>
              <a:rPr lang="en-US" dirty="0">
                <a:solidFill>
                  <a:srgbClr val="000000"/>
                </a:solidFill>
              </a:rPr>
              <a:t> after you install Active Directory Domain Services on a new full or read-only Windows Server 2008-based domain controller</a:t>
            </a:r>
          </a:p>
        </p:txBody>
      </p:sp>
      <p:sp>
        <p:nvSpPr>
          <p:cNvPr id="5" name="Rettangolo 4"/>
          <p:cNvSpPr/>
          <p:nvPr/>
        </p:nvSpPr>
        <p:spPr bwMode="ltGray">
          <a:xfrm>
            <a:off x="1097281" y="3852153"/>
            <a:ext cx="10058400" cy="168288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t"/>
          <a:lstStyle/>
          <a:p>
            <a:pPr marL="118869">
              <a:buClr>
                <a:srgbClr val="006699"/>
              </a:buClr>
              <a:buSzPct val="80000"/>
            </a:pPr>
            <a:r>
              <a:rPr lang="en-US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REM Restore Default Domain Policy GPO</a:t>
            </a:r>
          </a:p>
          <a:p>
            <a:pPr marL="118869">
              <a:buClr>
                <a:srgbClr val="006699"/>
              </a:buClr>
              <a:buSzPct val="80000"/>
            </a:pP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dcgpofix</a:t>
            </a:r>
            <a:r>
              <a:rPr lang="en-US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 /</a:t>
            </a: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ignoreschema</a:t>
            </a:r>
            <a:r>
              <a:rPr lang="en-US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 /</a:t>
            </a: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target:Domain</a:t>
            </a:r>
            <a:endParaRPr lang="en-US" kern="0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marL="118869">
              <a:buClr>
                <a:srgbClr val="006699"/>
              </a:buClr>
              <a:buSzPct val="80000"/>
              <a:defRPr/>
            </a:pPr>
            <a:endParaRPr lang="en-US" kern="0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marL="118869">
              <a:buClr>
                <a:srgbClr val="006699"/>
              </a:buClr>
              <a:buSzPct val="80000"/>
            </a:pPr>
            <a:r>
              <a:rPr lang="en-US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REM Restore Default Domain Controllers Policy GPO </a:t>
            </a:r>
          </a:p>
          <a:p>
            <a:pPr marL="118869">
              <a:buClr>
                <a:srgbClr val="006699"/>
              </a:buClr>
              <a:buSzPct val="80000"/>
            </a:pP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dcgpofix</a:t>
            </a:r>
            <a:r>
              <a:rPr lang="en-US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 /</a:t>
            </a: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ignoreschema</a:t>
            </a:r>
            <a:r>
              <a:rPr lang="en-US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 /</a:t>
            </a:r>
            <a:r>
              <a:rPr lang="en-US" kern="0" dirty="0" err="1">
                <a:solidFill>
                  <a:srgbClr val="FFFFFF"/>
                </a:solidFill>
                <a:latin typeface="Lucida Console" panose="020B0609040504020204" pitchFamily="49" charset="0"/>
              </a:rPr>
              <a:t>target:DC</a:t>
            </a:r>
            <a:endParaRPr lang="en-US" kern="0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70" y="3931971"/>
            <a:ext cx="504000" cy="50400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097279" y="5536964"/>
            <a:ext cx="10058400" cy="386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noAutofit/>
          </a:bodyPr>
          <a:lstStyle/>
          <a:p>
            <a:r>
              <a:rPr lang="it-IT" b="1" i="1" dirty="0" err="1">
                <a:solidFill>
                  <a:schemeClr val="bg1"/>
                </a:solidFill>
              </a:rPr>
              <a:t>Dcgpofix</a:t>
            </a:r>
            <a:r>
              <a:rPr lang="it-IT" b="1" i="1" dirty="0">
                <a:solidFill>
                  <a:schemeClr val="bg1"/>
                </a:solidFill>
              </a:rPr>
              <a:t> non imposta i security </a:t>
            </a:r>
            <a:r>
              <a:rPr lang="it-IT" b="1" i="1" dirty="0" err="1">
                <a:solidFill>
                  <a:schemeClr val="bg1"/>
                </a:solidFill>
              </a:rPr>
              <a:t>settings</a:t>
            </a:r>
            <a:r>
              <a:rPr lang="it-IT" b="1" i="1" dirty="0">
                <a:solidFill>
                  <a:schemeClr val="bg1"/>
                </a:solidFill>
              </a:rPr>
              <a:t> esattamente come dopo il </a:t>
            </a:r>
            <a:r>
              <a:rPr lang="it-IT" b="1" i="1" dirty="0" err="1">
                <a:solidFill>
                  <a:schemeClr val="bg1"/>
                </a:solidFill>
              </a:rPr>
              <a:t>DCPromo</a:t>
            </a:r>
            <a:r>
              <a:rPr lang="it-IT" b="1" i="1" dirty="0">
                <a:solidFill>
                  <a:schemeClr val="bg1"/>
                </a:solidFill>
              </a:rPr>
              <a:t> (KB 833783)</a:t>
            </a:r>
          </a:p>
        </p:txBody>
      </p:sp>
    </p:spTree>
    <p:extLst>
      <p:ext uri="{BB962C8B-B14F-4D97-AF65-F5344CB8AC3E}">
        <p14:creationId xmlns:p14="http://schemas.microsoft.com/office/powerpoint/2010/main" val="81728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Troubleshooting </a:t>
            </a:r>
            <a:r>
              <a:rPr lang="en-US" dirty="0" smtClean="0"/>
              <a:t>del DNS</a:t>
            </a:r>
            <a:endParaRPr lang="en-US" dirty="0"/>
          </a:p>
          <a:p>
            <a:r>
              <a:rPr lang="en-US" dirty="0"/>
              <a:t>Troubleshooting </a:t>
            </a:r>
            <a:r>
              <a:rPr lang="en-US" dirty="0" smtClean="0"/>
              <a:t>di AD </a:t>
            </a:r>
            <a:r>
              <a:rPr lang="en-US" dirty="0"/>
              <a:t>DS e </a:t>
            </a:r>
            <a:r>
              <a:rPr lang="en-US" dirty="0" err="1" smtClean="0"/>
              <a:t>della</a:t>
            </a:r>
            <a:r>
              <a:rPr lang="en-US" dirty="0" smtClean="0"/>
              <a:t> Replica </a:t>
            </a:r>
            <a:r>
              <a:rPr lang="en-US" dirty="0"/>
              <a:t>AD</a:t>
            </a:r>
          </a:p>
          <a:p>
            <a:r>
              <a:rPr lang="en-US" dirty="0"/>
              <a:t>Troubleshooting </a:t>
            </a:r>
            <a:r>
              <a:rPr lang="en-US" dirty="0" err="1" smtClean="0"/>
              <a:t>della</a:t>
            </a:r>
            <a:r>
              <a:rPr lang="en-US" dirty="0" smtClean="0"/>
              <a:t> Replica </a:t>
            </a:r>
            <a:r>
              <a:rPr lang="en-US" dirty="0"/>
              <a:t>SYSVOL</a:t>
            </a:r>
          </a:p>
          <a:p>
            <a:r>
              <a:rPr lang="en-US" dirty="0" err="1"/>
              <a:t>Scenari</a:t>
            </a:r>
            <a:r>
              <a:rPr lang="en-US" dirty="0"/>
              <a:t> di Disaster Recovery</a:t>
            </a:r>
          </a:p>
          <a:p>
            <a:r>
              <a:rPr lang="en-US" dirty="0" smtClean="0"/>
              <a:t>Backup e Restore del System State e </a:t>
            </a:r>
            <a:r>
              <a:rPr lang="en-US" dirty="0" err="1" smtClean="0"/>
              <a:t>delle</a:t>
            </a:r>
            <a:r>
              <a:rPr lang="en-US" dirty="0" smtClean="0"/>
              <a:t> GPO</a:t>
            </a:r>
            <a:endParaRPr lang="en-US" dirty="0"/>
          </a:p>
          <a:p>
            <a:r>
              <a:rPr lang="en-US" dirty="0"/>
              <a:t>Active Directory Snapshots</a:t>
            </a:r>
          </a:p>
          <a:p>
            <a:r>
              <a:rPr lang="en-US" dirty="0"/>
              <a:t>Active Directory </a:t>
            </a:r>
            <a:r>
              <a:rPr lang="en-US" dirty="0" smtClean="0"/>
              <a:t>Recycle </a:t>
            </a:r>
            <a:r>
              <a:rPr lang="en-US" dirty="0"/>
              <a:t>Bin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34" y="419527"/>
            <a:ext cx="2261170" cy="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 di </a:t>
            </a:r>
            <a:r>
              <a:rPr lang="it-IT" dirty="0" err="1"/>
              <a:t>Disaster</a:t>
            </a:r>
            <a:r>
              <a:rPr lang="it-IT" dirty="0"/>
              <a:t> </a:t>
            </a:r>
            <a:r>
              <a:rPr lang="it-IT" dirty="0" err="1"/>
              <a:t>Recovery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  <a:r>
              <a:rPr lang="en-US" dirty="0" err="1"/>
              <a:t>comuni</a:t>
            </a:r>
            <a:r>
              <a:rPr lang="en-US" dirty="0"/>
              <a:t> in Active Directory</a:t>
            </a:r>
            <a:endParaRPr lang="it-IT" dirty="0"/>
          </a:p>
        </p:txBody>
      </p:sp>
      <p:grpSp>
        <p:nvGrpSpPr>
          <p:cNvPr id="36" name="Gruppo 35"/>
          <p:cNvGrpSpPr/>
          <p:nvPr/>
        </p:nvGrpSpPr>
        <p:grpSpPr>
          <a:xfrm>
            <a:off x="102000" y="1029373"/>
            <a:ext cx="11988000" cy="5675692"/>
            <a:chOff x="99747" y="1098946"/>
            <a:chExt cx="11988000" cy="5675692"/>
          </a:xfrm>
        </p:grpSpPr>
        <p:grpSp>
          <p:nvGrpSpPr>
            <p:cNvPr id="6" name="Gruppo 5"/>
            <p:cNvGrpSpPr/>
            <p:nvPr/>
          </p:nvGrpSpPr>
          <p:grpSpPr>
            <a:xfrm>
              <a:off x="99747" y="1098946"/>
              <a:ext cx="11988000" cy="720001"/>
              <a:chOff x="98165" y="2267354"/>
              <a:chExt cx="11988000" cy="720001"/>
            </a:xfrm>
          </p:grpSpPr>
          <p:sp>
            <p:nvSpPr>
              <p:cNvPr id="32" name="Rettangolo 31"/>
              <p:cNvSpPr/>
              <p:nvPr/>
            </p:nvSpPr>
            <p:spPr bwMode="ltGray">
              <a:xfrm>
                <a:off x="98165" y="2267355"/>
                <a:ext cx="4428000" cy="72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Modifiche allo schema AD</a:t>
                </a:r>
                <a:b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</a:b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da parte di prodotti di terze parti</a:t>
                </a:r>
              </a:p>
            </p:txBody>
          </p:sp>
          <p:sp>
            <p:nvSpPr>
              <p:cNvPr id="33" name="Rettangolo 32"/>
              <p:cNvSpPr/>
              <p:nvPr/>
            </p:nvSpPr>
            <p:spPr bwMode="ltGray">
              <a:xfrm>
                <a:off x="4526165" y="2267354"/>
                <a:ext cx="756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Mantenere il gruppo Schema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Admins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vuoto e popolarlo all’occorrenza</a:t>
                </a:r>
              </a:p>
            </p:txBody>
          </p:sp>
          <p:pic>
            <p:nvPicPr>
              <p:cNvPr id="34" name="Immagine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4" y="2321355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35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074" y="2315803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po 6"/>
            <p:cNvGrpSpPr/>
            <p:nvPr/>
          </p:nvGrpSpPr>
          <p:grpSpPr>
            <a:xfrm>
              <a:off x="99747" y="1874594"/>
              <a:ext cx="11987999" cy="720000"/>
              <a:chOff x="98166" y="2267355"/>
              <a:chExt cx="11987999" cy="720000"/>
            </a:xfrm>
          </p:grpSpPr>
          <p:sp>
            <p:nvSpPr>
              <p:cNvPr id="28" name="Rettangolo 27"/>
              <p:cNvSpPr/>
              <p:nvPr/>
            </p:nvSpPr>
            <p:spPr bwMode="ltGray">
              <a:xfrm>
                <a:off x="98166" y="2267355"/>
                <a:ext cx="4428000" cy="72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kern="0" dirty="0">
                    <a:ln w="11430"/>
                    <a:solidFill>
                      <a:schemeClr val="bg1"/>
                    </a:solidFill>
                    <a:cs typeface="Calibri"/>
                  </a:rPr>
                  <a:t>Cancellazione accidentale di oggetti</a:t>
                </a:r>
              </a:p>
            </p:txBody>
          </p:sp>
          <p:sp>
            <p:nvSpPr>
              <p:cNvPr id="29" name="Rettangolo 28"/>
              <p:cNvSpPr/>
              <p:nvPr/>
            </p:nvSpPr>
            <p:spPr bwMode="ltGray">
              <a:xfrm>
                <a:off x="4526165" y="2267355"/>
                <a:ext cx="756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Abilitare la protezione da cancellazione</a:t>
                </a:r>
              </a:p>
            </p:txBody>
          </p:sp>
          <p:pic>
            <p:nvPicPr>
              <p:cNvPr id="30" name="Immagine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4" y="2317488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31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074" y="2320871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uppo 7"/>
            <p:cNvGrpSpPr/>
            <p:nvPr/>
          </p:nvGrpSpPr>
          <p:grpSpPr>
            <a:xfrm>
              <a:off x="99747" y="2648968"/>
              <a:ext cx="11987999" cy="722172"/>
              <a:chOff x="98166" y="2265183"/>
              <a:chExt cx="11987999" cy="722172"/>
            </a:xfrm>
          </p:grpSpPr>
          <p:sp>
            <p:nvSpPr>
              <p:cNvPr id="24" name="Rettangolo 23"/>
              <p:cNvSpPr/>
              <p:nvPr/>
            </p:nvSpPr>
            <p:spPr bwMode="ltGray">
              <a:xfrm>
                <a:off x="98166" y="2267355"/>
                <a:ext cx="4428000" cy="72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kern="0" dirty="0">
                    <a:ln w="11430"/>
                    <a:solidFill>
                      <a:schemeClr val="bg1"/>
                    </a:solidFill>
                    <a:cs typeface="Calibri"/>
                  </a:rPr>
                  <a:t>Mancanza di spazio</a:t>
                </a:r>
                <a:br>
                  <a:rPr lang="it-IT" sz="2000" b="1" kern="0" dirty="0">
                    <a:ln w="11430"/>
                    <a:solidFill>
                      <a:schemeClr val="bg1"/>
                    </a:solidFill>
                    <a:cs typeface="Calibri"/>
                  </a:rPr>
                </a:br>
                <a:r>
                  <a:rPr lang="it-IT" sz="2000" b="1" kern="0" dirty="0">
                    <a:ln w="11430"/>
                    <a:solidFill>
                      <a:schemeClr val="bg1"/>
                    </a:solidFill>
                    <a:cs typeface="Calibri"/>
                  </a:rPr>
                  <a:t>sulla partizione del DB di AD</a:t>
                </a:r>
              </a:p>
            </p:txBody>
          </p:sp>
          <p:sp>
            <p:nvSpPr>
              <p:cNvPr id="25" name="Rettangolo 24"/>
              <p:cNvSpPr/>
              <p:nvPr/>
            </p:nvSpPr>
            <p:spPr bwMode="ltGray">
              <a:xfrm>
                <a:off x="4526165" y="2265183"/>
                <a:ext cx="756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Riservare spazio mediante un file di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dummy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/>
                </a:r>
                <a:b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</a:br>
                <a:r>
                  <a:rPr lang="en-US" sz="1600" b="1" i="1" kern="0" dirty="0" err="1">
                    <a:ln w="11430"/>
                    <a:solidFill>
                      <a:srgbClr val="000000"/>
                    </a:solidFill>
                    <a:cs typeface="Calibri"/>
                  </a:rPr>
                  <a:t>fsutil</a:t>
                </a:r>
                <a:r>
                  <a:rPr lang="en-US" sz="1600" b="1" i="1" kern="0" dirty="0">
                    <a:ln w="11430"/>
                    <a:solidFill>
                      <a:srgbClr val="000000"/>
                    </a:solidFill>
                    <a:cs typeface="Calibri"/>
                  </a:rPr>
                  <a:t> file </a:t>
                </a:r>
                <a:r>
                  <a:rPr lang="en-US" sz="1600" b="1" i="1" kern="0" dirty="0" err="1">
                    <a:ln w="11430"/>
                    <a:solidFill>
                      <a:srgbClr val="000000"/>
                    </a:solidFill>
                    <a:cs typeface="Calibri"/>
                  </a:rPr>
                  <a:t>createnew</a:t>
                </a:r>
                <a:r>
                  <a:rPr lang="en-US" sz="1600" b="1" i="1" kern="0" dirty="0">
                    <a:ln w="11430"/>
                    <a:solidFill>
                      <a:srgbClr val="000000"/>
                    </a:solidFill>
                    <a:cs typeface="Calibri"/>
                  </a:rPr>
                  <a:t> %</a:t>
                </a:r>
                <a:r>
                  <a:rPr lang="en-US" sz="1600" b="1" i="1" kern="0" dirty="0" err="1">
                    <a:ln w="11430"/>
                    <a:solidFill>
                      <a:srgbClr val="000000"/>
                    </a:solidFill>
                    <a:cs typeface="Calibri"/>
                  </a:rPr>
                  <a:t>SystemDrive</a:t>
                </a:r>
                <a:r>
                  <a:rPr lang="en-US" sz="1600" b="1" i="1" kern="0" dirty="0">
                    <a:ln w="11430"/>
                    <a:solidFill>
                      <a:srgbClr val="000000"/>
                    </a:solidFill>
                    <a:cs typeface="Calibri"/>
                  </a:rPr>
                  <a:t>%\</a:t>
                </a:r>
                <a:r>
                  <a:rPr lang="en-US" sz="1600" b="1" i="1" kern="0" dirty="0" err="1">
                    <a:ln w="11430"/>
                    <a:solidFill>
                      <a:srgbClr val="000000"/>
                    </a:solidFill>
                    <a:cs typeface="Calibri"/>
                  </a:rPr>
                  <a:t>ADUtil</a:t>
                </a:r>
                <a:r>
                  <a:rPr lang="en-US" sz="1600" b="1" i="1" kern="0" dirty="0">
                    <a:ln w="11430"/>
                    <a:solidFill>
                      <a:srgbClr val="000000"/>
                    </a:solidFill>
                    <a:cs typeface="Calibri"/>
                  </a:rPr>
                  <a:t>\Space.res 1073741824</a:t>
                </a:r>
                <a:endParaRPr lang="en-US" sz="2000" b="1" i="1" kern="0" dirty="0">
                  <a:ln w="11430"/>
                  <a:solidFill>
                    <a:srgbClr val="000000"/>
                  </a:solidFill>
                  <a:cs typeface="Calibri"/>
                </a:endParaRPr>
              </a:p>
            </p:txBody>
          </p:sp>
          <p:pic>
            <p:nvPicPr>
              <p:cNvPr id="26" name="Immagine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5" y="2321355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27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075" y="2318300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o 8"/>
            <p:cNvGrpSpPr/>
            <p:nvPr/>
          </p:nvGrpSpPr>
          <p:grpSpPr>
            <a:xfrm>
              <a:off x="99747" y="3425889"/>
              <a:ext cx="11987999" cy="1260000"/>
              <a:chOff x="98166" y="2267355"/>
              <a:chExt cx="11987999" cy="1260000"/>
            </a:xfrm>
          </p:grpSpPr>
          <p:sp>
            <p:nvSpPr>
              <p:cNvPr id="20" name="Rettangolo 19"/>
              <p:cNvSpPr/>
              <p:nvPr/>
            </p:nvSpPr>
            <p:spPr bwMode="ltGray">
              <a:xfrm>
                <a:off x="98166" y="2267355"/>
                <a:ext cx="4428000" cy="126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kern="0" dirty="0">
                    <a:ln w="11430"/>
                    <a:solidFill>
                      <a:schemeClr val="bg1"/>
                    </a:solidFill>
                    <a:cs typeface="Calibri"/>
                  </a:rPr>
                  <a:t>Attacchi di tipo DOS da </a:t>
                </a:r>
                <a:r>
                  <a:rPr lang="it-IT" sz="2000" b="1" kern="0" dirty="0" err="1">
                    <a:ln w="11430"/>
                    <a:solidFill>
                      <a:schemeClr val="bg1"/>
                    </a:solidFill>
                    <a:cs typeface="Calibri"/>
                  </a:rPr>
                  <a:t>malware</a:t>
                </a:r>
                <a:endParaRPr lang="it-IT" sz="2000" b="1" kern="0" dirty="0">
                  <a:ln w="11430"/>
                  <a:solidFill>
                    <a:schemeClr val="bg1"/>
                  </a:solidFill>
                  <a:cs typeface="Calibri"/>
                </a:endParaRPr>
              </a:p>
            </p:txBody>
          </p:sp>
          <p:sp>
            <p:nvSpPr>
              <p:cNvPr id="21" name="Rettangolo 20"/>
              <p:cNvSpPr/>
              <p:nvPr/>
            </p:nvSpPr>
            <p:spPr bwMode="ltGray">
              <a:xfrm>
                <a:off x="4526165" y="2267355"/>
                <a:ext cx="7560000" cy="12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Per default ogni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Authenticated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Users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può eseguire 10 join di computer (KB251335 e KB314462)</a:t>
                </a:r>
              </a:p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Impostare quote sul n° oggetti instanziabile per utenti con </a:t>
                </a:r>
                <a:r>
                  <a:rPr lang="it-IT" sz="2000" i="1" kern="0" dirty="0" smtClean="0">
                    <a:ln w="11430"/>
                    <a:solidFill>
                      <a:schemeClr val="accent2"/>
                    </a:solidFill>
                    <a:cs typeface="Calibri"/>
                  </a:rPr>
                  <a:t>deleghe 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amministrative (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DsAdd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,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DsMod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e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DsQuery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)</a:t>
                </a:r>
              </a:p>
            </p:txBody>
          </p:sp>
          <p:pic>
            <p:nvPicPr>
              <p:cNvPr id="22" name="Immagin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4" y="2325288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23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1653" y="2325288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uppo 9"/>
            <p:cNvGrpSpPr/>
            <p:nvPr/>
          </p:nvGrpSpPr>
          <p:grpSpPr>
            <a:xfrm>
              <a:off x="99747" y="4740638"/>
              <a:ext cx="11988000" cy="720000"/>
              <a:chOff x="98165" y="2267355"/>
              <a:chExt cx="11988000" cy="720000"/>
            </a:xfrm>
          </p:grpSpPr>
          <p:sp>
            <p:nvSpPr>
              <p:cNvPr id="16" name="Rettangolo 15"/>
              <p:cNvSpPr/>
              <p:nvPr/>
            </p:nvSpPr>
            <p:spPr bwMode="ltGray">
              <a:xfrm>
                <a:off x="98165" y="2267355"/>
                <a:ext cx="4428000" cy="72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Ripristino immagine di un DC</a:t>
                </a:r>
                <a:b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</a:b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o di uno </a:t>
                </a:r>
                <a:r>
                  <a:rPr lang="it-IT" sz="2000" b="1" i="1" kern="0" dirty="0" err="1">
                    <a:ln w="11430"/>
                    <a:solidFill>
                      <a:schemeClr val="bg1"/>
                    </a:solidFill>
                    <a:cs typeface="Calibri"/>
                  </a:rPr>
                  <a:t>snapshot</a:t>
                </a: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 di un </a:t>
                </a:r>
                <a:r>
                  <a:rPr lang="it-IT" sz="2000" b="1" i="1" kern="0" dirty="0" err="1">
                    <a:ln w="11430"/>
                    <a:solidFill>
                      <a:schemeClr val="bg1"/>
                    </a:solidFill>
                    <a:cs typeface="Calibri"/>
                  </a:rPr>
                  <a:t>virtual</a:t>
                </a: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 DC</a:t>
                </a:r>
              </a:p>
            </p:txBody>
          </p:sp>
          <p:sp>
            <p:nvSpPr>
              <p:cNvPr id="17" name="Rettangolo 16"/>
              <p:cNvSpPr/>
              <p:nvPr/>
            </p:nvSpPr>
            <p:spPr bwMode="ltGray">
              <a:xfrm>
                <a:off x="4526165" y="2267355"/>
                <a:ext cx="756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Utilizzare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Hypervisor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con supporto a VM-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GenerationID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e DC WS2012 o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succ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.</a:t>
                </a:r>
              </a:p>
            </p:txBody>
          </p:sp>
          <p:pic>
            <p:nvPicPr>
              <p:cNvPr id="18" name="Immagin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5" y="2321355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19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7075" y="2321355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uppo 10"/>
            <p:cNvGrpSpPr/>
            <p:nvPr/>
          </p:nvGrpSpPr>
          <p:grpSpPr>
            <a:xfrm>
              <a:off x="99747" y="5514638"/>
              <a:ext cx="11986874" cy="1260000"/>
              <a:chOff x="98165" y="2267355"/>
              <a:chExt cx="11986874" cy="1260000"/>
            </a:xfrm>
          </p:grpSpPr>
          <p:sp>
            <p:nvSpPr>
              <p:cNvPr id="12" name="Rettangolo 11"/>
              <p:cNvSpPr/>
              <p:nvPr/>
            </p:nvSpPr>
            <p:spPr bwMode="ltGray">
              <a:xfrm>
                <a:off x="98165" y="2267355"/>
                <a:ext cx="4428000" cy="1260000"/>
              </a:xfrm>
              <a:prstGeom prst="rect">
                <a:avLst/>
              </a:prstGeom>
              <a:solidFill>
                <a:schemeClr val="accent2"/>
              </a:solidFill>
              <a:ln w="12700" cap="flat" cmpd="thickThin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Lock dei file del DB di AD</a:t>
                </a:r>
                <a:b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</a:br>
                <a:r>
                  <a:rPr lang="it-IT" sz="2000" b="1" i="1" kern="0" dirty="0">
                    <a:ln w="11430"/>
                    <a:solidFill>
                      <a:schemeClr val="bg1"/>
                    </a:solidFill>
                    <a:cs typeface="Calibri"/>
                  </a:rPr>
                  <a:t>(eventi 482, 414 482 &amp; NTDS ISAM)</a:t>
                </a:r>
              </a:p>
            </p:txBody>
          </p:sp>
          <p:sp>
            <p:nvSpPr>
              <p:cNvPr id="13" name="Rettangolo 12"/>
              <p:cNvSpPr/>
              <p:nvPr/>
            </p:nvSpPr>
            <p:spPr bwMode="ltGray">
              <a:xfrm>
                <a:off x="4525039" y="2267355"/>
                <a:ext cx="7560000" cy="12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540000" rtlCol="0" anchor="ctr"/>
              <a:lstStyle/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 smtClean="0">
                    <a:ln w="11430"/>
                    <a:solidFill>
                      <a:schemeClr val="accent2"/>
                    </a:solidFill>
                    <a:cs typeface="Calibri"/>
                  </a:rPr>
                  <a:t>Configurare correttamente l’Antivirus 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sul DC (KB822158, KB943556)</a:t>
                </a:r>
              </a:p>
              <a:p>
                <a:pPr marL="118872" lvl="0" defTabSz="914400">
                  <a:buClr>
                    <a:srgbClr val="006699"/>
                  </a:buClr>
                  <a:buSzPct val="80000"/>
                  <a:defRPr/>
                </a:pPr>
                <a:r>
                  <a:rPr lang="it-IT" sz="2000" i="1" kern="0" dirty="0" smtClean="0">
                    <a:ln w="11430"/>
                    <a:solidFill>
                      <a:schemeClr val="accent2"/>
                    </a:solidFill>
                    <a:cs typeface="Calibri"/>
                  </a:rPr>
                  <a:t>Eseguire correttamente il backup dei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virtual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</a:t>
                </a:r>
                <a:r>
                  <a:rPr lang="it-IT" sz="2000" i="1" kern="0" dirty="0" smtClean="0">
                    <a:ln w="11430"/>
                    <a:solidFill>
                      <a:schemeClr val="accent2"/>
                    </a:solidFill>
                    <a:cs typeface="Calibri"/>
                  </a:rPr>
                  <a:t>DC, evitando ad esempio di utilizzare le </a:t>
                </a:r>
                <a:r>
                  <a:rPr lang="it-IT" sz="2000" i="1" kern="0" dirty="0" err="1">
                    <a:ln w="11430"/>
                    <a:solidFill>
                      <a:schemeClr val="accent2"/>
                    </a:solidFill>
                    <a:cs typeface="Calibri"/>
                  </a:rPr>
                  <a:t>snapshot</a:t>
                </a:r>
                <a:r>
                  <a:rPr lang="it-IT" sz="2000" i="1" kern="0" dirty="0">
                    <a:ln w="11430"/>
                    <a:solidFill>
                      <a:schemeClr val="accent2"/>
                    </a:solidFill>
                    <a:cs typeface="Calibri"/>
                  </a:rPr>
                  <a:t> (KB 888794)</a:t>
                </a:r>
              </a:p>
            </p:txBody>
          </p:sp>
          <p:pic>
            <p:nvPicPr>
              <p:cNvPr id="14" name="Immagin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9075" y="2321355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15" name="Picture 2" descr="check, circle, 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5949" y="2321355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6320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Domain Controller non funzionante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21827" y="1706715"/>
            <a:ext cx="11951519" cy="3708000"/>
            <a:chOff x="120239" y="1597588"/>
            <a:chExt cx="11951519" cy="4671604"/>
          </a:xfrm>
        </p:grpSpPr>
        <p:sp>
          <p:nvSpPr>
            <p:cNvPr id="4" name="Figura a mano libera 3"/>
            <p:cNvSpPr/>
            <p:nvPr/>
          </p:nvSpPr>
          <p:spPr>
            <a:xfrm rot="16200000">
              <a:off x="-269061" y="1986888"/>
              <a:ext cx="4671604" cy="3893003"/>
            </a:xfrm>
            <a:custGeom>
              <a:avLst/>
              <a:gdLst>
                <a:gd name="connsiteX0" fmla="*/ 0 w 3893002"/>
                <a:gd name="connsiteY0" fmla="*/ 194650 h 4671603"/>
                <a:gd name="connsiteX1" fmla="*/ 194650 w 3893002"/>
                <a:gd name="connsiteY1" fmla="*/ 0 h 4671603"/>
                <a:gd name="connsiteX2" fmla="*/ 3698352 w 3893002"/>
                <a:gd name="connsiteY2" fmla="*/ 0 h 4671603"/>
                <a:gd name="connsiteX3" fmla="*/ 3893002 w 3893002"/>
                <a:gd name="connsiteY3" fmla="*/ 194650 h 4671603"/>
                <a:gd name="connsiteX4" fmla="*/ 3893002 w 3893002"/>
                <a:gd name="connsiteY4" fmla="*/ 4476953 h 4671603"/>
                <a:gd name="connsiteX5" fmla="*/ 3698352 w 3893002"/>
                <a:gd name="connsiteY5" fmla="*/ 4671603 h 4671603"/>
                <a:gd name="connsiteX6" fmla="*/ 194650 w 3893002"/>
                <a:gd name="connsiteY6" fmla="*/ 4671603 h 4671603"/>
                <a:gd name="connsiteX7" fmla="*/ 0 w 3893002"/>
                <a:gd name="connsiteY7" fmla="*/ 4476953 h 4671603"/>
                <a:gd name="connsiteX8" fmla="*/ 0 w 3893002"/>
                <a:gd name="connsiteY8" fmla="*/ 19465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3002" h="4671603">
                  <a:moveTo>
                    <a:pt x="3730793" y="1"/>
                  </a:moveTo>
                  <a:cubicBezTo>
                    <a:pt x="3820378" y="1"/>
                    <a:pt x="3893002" y="104578"/>
                    <a:pt x="3893002" y="233581"/>
                  </a:cubicBezTo>
                  <a:lnTo>
                    <a:pt x="3893002" y="4438022"/>
                  </a:lnTo>
                  <a:cubicBezTo>
                    <a:pt x="3893002" y="4567025"/>
                    <a:pt x="3820378" y="4671602"/>
                    <a:pt x="3730793" y="4671602"/>
                  </a:cubicBezTo>
                  <a:lnTo>
                    <a:pt x="162209" y="4671602"/>
                  </a:lnTo>
                  <a:cubicBezTo>
                    <a:pt x="72624" y="4671602"/>
                    <a:pt x="0" y="4567025"/>
                    <a:pt x="0" y="4438022"/>
                  </a:cubicBezTo>
                  <a:lnTo>
                    <a:pt x="0" y="233581"/>
                  </a:lnTo>
                  <a:cubicBezTo>
                    <a:pt x="0" y="104578"/>
                    <a:pt x="72624" y="1"/>
                    <a:pt x="162209" y="1"/>
                  </a:cubicBezTo>
                  <a:lnTo>
                    <a:pt x="3730793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0889" tIns="140590" rIns="182246" bIns="3114401" numCol="1" spcCol="1270" anchor="t" anchorCtr="0">
              <a:noAutofit/>
            </a:bodyPr>
            <a:lstStyle/>
            <a:p>
              <a:pPr lvl="0" algn="r" defTabSz="1822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4000" kern="1200" dirty="0">
                  <a:solidFill>
                    <a:schemeClr val="tx2"/>
                  </a:solidFill>
                </a:rPr>
                <a:t>Soluzione 1</a:t>
              </a:r>
            </a:p>
          </p:txBody>
        </p:sp>
        <p:sp>
          <p:nvSpPr>
            <p:cNvPr id="5" name="Figura a mano libera 4"/>
            <p:cNvSpPr/>
            <p:nvPr/>
          </p:nvSpPr>
          <p:spPr>
            <a:xfrm>
              <a:off x="898841" y="1597588"/>
              <a:ext cx="2900287" cy="4671603"/>
            </a:xfrm>
            <a:custGeom>
              <a:avLst/>
              <a:gdLst>
                <a:gd name="connsiteX0" fmla="*/ 0 w 2900287"/>
                <a:gd name="connsiteY0" fmla="*/ 0 h 4671603"/>
                <a:gd name="connsiteX1" fmla="*/ 2900287 w 2900287"/>
                <a:gd name="connsiteY1" fmla="*/ 0 h 4671603"/>
                <a:gd name="connsiteX2" fmla="*/ 2900287 w 2900287"/>
                <a:gd name="connsiteY2" fmla="*/ 4671603 h 4671603"/>
                <a:gd name="connsiteX3" fmla="*/ 0 w 2900287"/>
                <a:gd name="connsiteY3" fmla="*/ 4671603 h 4671603"/>
                <a:gd name="connsiteX4" fmla="*/ 0 w 2900287"/>
                <a:gd name="connsiteY4" fmla="*/ 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287" h="4671603">
                  <a:moveTo>
                    <a:pt x="0" y="0"/>
                  </a:moveTo>
                  <a:lnTo>
                    <a:pt x="2900287" y="0"/>
                  </a:lnTo>
                  <a:lnTo>
                    <a:pt x="2900287" y="4671603"/>
                  </a:lnTo>
                  <a:lnTo>
                    <a:pt x="0" y="46716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438" rIns="0" bIns="0" numCol="1" spcCol="1270" anchor="ctr" anchorCtr="0">
              <a:noAutofit/>
            </a:bodyPr>
            <a:lstStyle/>
            <a:p>
              <a:pPr lvl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i="1" kern="1200" dirty="0" err="1">
                  <a:solidFill>
                    <a:schemeClr val="tx2"/>
                  </a:solidFill>
                </a:rPr>
                <a:t>Demote</a:t>
              </a:r>
              <a:r>
                <a:rPr lang="it-IT" sz="2000" i="1" kern="1200" dirty="0">
                  <a:solidFill>
                    <a:schemeClr val="tx2"/>
                  </a:solidFill>
                </a:rPr>
                <a:t> e </a:t>
              </a:r>
              <a:r>
                <a:rPr lang="it-IT" sz="2000" i="1" kern="1200" dirty="0" err="1">
                  <a:solidFill>
                    <a:schemeClr val="tx2"/>
                  </a:solidFill>
                </a:rPr>
                <a:t>RePromote</a:t>
              </a:r>
              <a:endParaRPr lang="it-IT" sz="2000" i="1" kern="1200" dirty="0">
                <a:solidFill>
                  <a:schemeClr val="tx2"/>
                </a:solidFill>
              </a:endParaRPr>
            </a:p>
          </p:txBody>
        </p:sp>
        <p:sp>
          <p:nvSpPr>
            <p:cNvPr id="6" name="Figura a mano libera 5"/>
            <p:cNvSpPr/>
            <p:nvPr/>
          </p:nvSpPr>
          <p:spPr>
            <a:xfrm rot="16200000">
              <a:off x="3760197" y="1986888"/>
              <a:ext cx="4671604" cy="3893003"/>
            </a:xfrm>
            <a:custGeom>
              <a:avLst/>
              <a:gdLst>
                <a:gd name="connsiteX0" fmla="*/ 0 w 3893002"/>
                <a:gd name="connsiteY0" fmla="*/ 194650 h 4671603"/>
                <a:gd name="connsiteX1" fmla="*/ 194650 w 3893002"/>
                <a:gd name="connsiteY1" fmla="*/ 0 h 4671603"/>
                <a:gd name="connsiteX2" fmla="*/ 3698352 w 3893002"/>
                <a:gd name="connsiteY2" fmla="*/ 0 h 4671603"/>
                <a:gd name="connsiteX3" fmla="*/ 3893002 w 3893002"/>
                <a:gd name="connsiteY3" fmla="*/ 194650 h 4671603"/>
                <a:gd name="connsiteX4" fmla="*/ 3893002 w 3893002"/>
                <a:gd name="connsiteY4" fmla="*/ 4476953 h 4671603"/>
                <a:gd name="connsiteX5" fmla="*/ 3698352 w 3893002"/>
                <a:gd name="connsiteY5" fmla="*/ 4671603 h 4671603"/>
                <a:gd name="connsiteX6" fmla="*/ 194650 w 3893002"/>
                <a:gd name="connsiteY6" fmla="*/ 4671603 h 4671603"/>
                <a:gd name="connsiteX7" fmla="*/ 0 w 3893002"/>
                <a:gd name="connsiteY7" fmla="*/ 4476953 h 4671603"/>
                <a:gd name="connsiteX8" fmla="*/ 0 w 3893002"/>
                <a:gd name="connsiteY8" fmla="*/ 19465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3002" h="4671603">
                  <a:moveTo>
                    <a:pt x="3730793" y="1"/>
                  </a:moveTo>
                  <a:cubicBezTo>
                    <a:pt x="3820378" y="1"/>
                    <a:pt x="3893002" y="104578"/>
                    <a:pt x="3893002" y="233581"/>
                  </a:cubicBezTo>
                  <a:lnTo>
                    <a:pt x="3893002" y="4438022"/>
                  </a:lnTo>
                  <a:cubicBezTo>
                    <a:pt x="3893002" y="4567025"/>
                    <a:pt x="3820378" y="4671602"/>
                    <a:pt x="3730793" y="4671602"/>
                  </a:cubicBezTo>
                  <a:lnTo>
                    <a:pt x="162209" y="4671602"/>
                  </a:lnTo>
                  <a:cubicBezTo>
                    <a:pt x="72624" y="4671602"/>
                    <a:pt x="0" y="4567025"/>
                    <a:pt x="0" y="4438022"/>
                  </a:cubicBezTo>
                  <a:lnTo>
                    <a:pt x="0" y="233581"/>
                  </a:lnTo>
                  <a:cubicBezTo>
                    <a:pt x="0" y="104578"/>
                    <a:pt x="72624" y="1"/>
                    <a:pt x="162209" y="1"/>
                  </a:cubicBezTo>
                  <a:lnTo>
                    <a:pt x="3730793" y="1"/>
                  </a:lnTo>
                  <a:close/>
                </a:path>
              </a:pathLst>
            </a:custGeom>
            <a:solidFill>
              <a:schemeClr val="bg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822484"/>
                <a:satOff val="-4333"/>
                <a:lumOff val="-686"/>
                <a:alphaOff val="0"/>
              </a:schemeClr>
            </a:fillRef>
            <a:effectRef idx="0">
              <a:schemeClr val="accent4">
                <a:hueOff val="4822484"/>
                <a:satOff val="-4333"/>
                <a:lumOff val="-6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0889" tIns="140589" rIns="182246" bIns="3114402" numCol="1" spcCol="1270" anchor="t" anchorCtr="0">
              <a:noAutofit/>
            </a:bodyPr>
            <a:lstStyle/>
            <a:p>
              <a:pPr lvl="0" algn="r" defTabSz="1822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4000" kern="1200" dirty="0"/>
                <a:t>Soluzione 2</a:t>
              </a:r>
            </a:p>
          </p:txBody>
        </p:sp>
        <p:sp>
          <p:nvSpPr>
            <p:cNvPr id="7" name="Estrazione 6"/>
            <p:cNvSpPr/>
            <p:nvPr/>
          </p:nvSpPr>
          <p:spPr>
            <a:xfrm rot="5400000">
              <a:off x="3825689" y="5310479"/>
              <a:ext cx="686548" cy="583950"/>
            </a:xfrm>
            <a:prstGeom prst="flowChartExtract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igura a mano libera 7"/>
            <p:cNvSpPr/>
            <p:nvPr/>
          </p:nvSpPr>
          <p:spPr>
            <a:xfrm>
              <a:off x="4928099" y="1597588"/>
              <a:ext cx="2900287" cy="4671603"/>
            </a:xfrm>
            <a:custGeom>
              <a:avLst/>
              <a:gdLst>
                <a:gd name="connsiteX0" fmla="*/ 0 w 2900287"/>
                <a:gd name="connsiteY0" fmla="*/ 0 h 4671603"/>
                <a:gd name="connsiteX1" fmla="*/ 2900287 w 2900287"/>
                <a:gd name="connsiteY1" fmla="*/ 0 h 4671603"/>
                <a:gd name="connsiteX2" fmla="*/ 2900287 w 2900287"/>
                <a:gd name="connsiteY2" fmla="*/ 4671603 h 4671603"/>
                <a:gd name="connsiteX3" fmla="*/ 0 w 2900287"/>
                <a:gd name="connsiteY3" fmla="*/ 4671603 h 4671603"/>
                <a:gd name="connsiteX4" fmla="*/ 0 w 2900287"/>
                <a:gd name="connsiteY4" fmla="*/ 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287" h="4671603">
                  <a:moveTo>
                    <a:pt x="0" y="0"/>
                  </a:moveTo>
                  <a:lnTo>
                    <a:pt x="2900287" y="0"/>
                  </a:lnTo>
                  <a:lnTo>
                    <a:pt x="2900287" y="4671603"/>
                  </a:lnTo>
                  <a:lnTo>
                    <a:pt x="0" y="46716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4822484"/>
                <a:satOff val="-4333"/>
                <a:lumOff val="-68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438" rIns="0" bIns="0" numCol="1" spcCol="1270" anchor="ctr" anchorCtr="0">
              <a:noAutofit/>
            </a:bodyPr>
            <a:lstStyle/>
            <a:p>
              <a:pPr lvl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i="1" kern="1200" dirty="0" err="1"/>
                <a:t>Restore</a:t>
              </a:r>
              <a:r>
                <a:rPr lang="it-IT" sz="2000" i="1" kern="1200" dirty="0"/>
                <a:t> non autoritativo di un </a:t>
              </a:r>
              <a:r>
                <a:rPr lang="it-IT" sz="2000" i="1" kern="1200" dirty="0" err="1"/>
                <a:t>SystemState</a:t>
              </a:r>
              <a:r>
                <a:rPr lang="it-IT" sz="2000" i="1" kern="1200" dirty="0"/>
                <a:t> più recente del </a:t>
              </a:r>
              <a:r>
                <a:rPr lang="it-IT" sz="2000" i="1" kern="1200" dirty="0" err="1"/>
                <a:t>Tombstone</a:t>
              </a:r>
              <a:r>
                <a:rPr lang="it-IT" sz="2000" i="1" kern="1200" dirty="0"/>
                <a:t> </a:t>
              </a:r>
              <a:r>
                <a:rPr lang="it-IT" sz="2000" i="1" kern="1200" dirty="0" err="1"/>
                <a:t>lifetime</a:t>
              </a:r>
              <a:endParaRPr lang="it-IT" sz="2000" i="1" kern="1200" dirty="0"/>
            </a:p>
          </p:txBody>
        </p:sp>
        <p:sp>
          <p:nvSpPr>
            <p:cNvPr id="9" name="Figura a mano libera 8"/>
            <p:cNvSpPr/>
            <p:nvPr/>
          </p:nvSpPr>
          <p:spPr>
            <a:xfrm rot="16200000">
              <a:off x="7789455" y="1986888"/>
              <a:ext cx="4671604" cy="3893003"/>
            </a:xfrm>
            <a:custGeom>
              <a:avLst/>
              <a:gdLst>
                <a:gd name="connsiteX0" fmla="*/ 0 w 3893002"/>
                <a:gd name="connsiteY0" fmla="*/ 194650 h 4671603"/>
                <a:gd name="connsiteX1" fmla="*/ 194650 w 3893002"/>
                <a:gd name="connsiteY1" fmla="*/ 0 h 4671603"/>
                <a:gd name="connsiteX2" fmla="*/ 3698352 w 3893002"/>
                <a:gd name="connsiteY2" fmla="*/ 0 h 4671603"/>
                <a:gd name="connsiteX3" fmla="*/ 3893002 w 3893002"/>
                <a:gd name="connsiteY3" fmla="*/ 194650 h 4671603"/>
                <a:gd name="connsiteX4" fmla="*/ 3893002 w 3893002"/>
                <a:gd name="connsiteY4" fmla="*/ 4476953 h 4671603"/>
                <a:gd name="connsiteX5" fmla="*/ 3698352 w 3893002"/>
                <a:gd name="connsiteY5" fmla="*/ 4671603 h 4671603"/>
                <a:gd name="connsiteX6" fmla="*/ 194650 w 3893002"/>
                <a:gd name="connsiteY6" fmla="*/ 4671603 h 4671603"/>
                <a:gd name="connsiteX7" fmla="*/ 0 w 3893002"/>
                <a:gd name="connsiteY7" fmla="*/ 4476953 h 4671603"/>
                <a:gd name="connsiteX8" fmla="*/ 0 w 3893002"/>
                <a:gd name="connsiteY8" fmla="*/ 19465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3002" h="4671603">
                  <a:moveTo>
                    <a:pt x="3730793" y="1"/>
                  </a:moveTo>
                  <a:cubicBezTo>
                    <a:pt x="3820378" y="1"/>
                    <a:pt x="3893002" y="104578"/>
                    <a:pt x="3893002" y="233581"/>
                  </a:cubicBezTo>
                  <a:lnTo>
                    <a:pt x="3893002" y="4438022"/>
                  </a:lnTo>
                  <a:cubicBezTo>
                    <a:pt x="3893002" y="4567025"/>
                    <a:pt x="3820378" y="4671602"/>
                    <a:pt x="3730793" y="4671602"/>
                  </a:cubicBezTo>
                  <a:lnTo>
                    <a:pt x="162209" y="4671602"/>
                  </a:lnTo>
                  <a:cubicBezTo>
                    <a:pt x="72624" y="4671602"/>
                    <a:pt x="0" y="4567025"/>
                    <a:pt x="0" y="4438022"/>
                  </a:cubicBezTo>
                  <a:lnTo>
                    <a:pt x="0" y="233581"/>
                  </a:lnTo>
                  <a:cubicBezTo>
                    <a:pt x="0" y="104578"/>
                    <a:pt x="72624" y="1"/>
                    <a:pt x="162209" y="1"/>
                  </a:cubicBezTo>
                  <a:lnTo>
                    <a:pt x="3730793" y="1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644969"/>
                <a:satOff val="-8667"/>
                <a:lumOff val="-1373"/>
                <a:alphaOff val="0"/>
              </a:schemeClr>
            </a:fillRef>
            <a:effectRef idx="0">
              <a:schemeClr val="accent4">
                <a:hueOff val="9644969"/>
                <a:satOff val="-8667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0889" tIns="140589" rIns="182246" bIns="3114403" numCol="1" spcCol="1270" anchor="t" anchorCtr="0">
              <a:noAutofit/>
            </a:bodyPr>
            <a:lstStyle/>
            <a:p>
              <a:pPr lvl="0" algn="r" defTabSz="1822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4000" kern="1200"/>
                <a:t>Soluzione 3</a:t>
              </a:r>
              <a:endParaRPr lang="it-IT" sz="4000" kern="1200" dirty="0"/>
            </a:p>
          </p:txBody>
        </p:sp>
        <p:sp>
          <p:nvSpPr>
            <p:cNvPr id="10" name="Estrazione 9"/>
            <p:cNvSpPr/>
            <p:nvPr/>
          </p:nvSpPr>
          <p:spPr>
            <a:xfrm rot="5400000">
              <a:off x="7854947" y="5310479"/>
              <a:ext cx="686548" cy="583950"/>
            </a:xfrm>
            <a:prstGeom prst="flowChartExtra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hueOff val="9644969"/>
                <a:satOff val="-8667"/>
                <a:lumOff val="-137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igura a mano libera 10"/>
            <p:cNvSpPr/>
            <p:nvPr/>
          </p:nvSpPr>
          <p:spPr>
            <a:xfrm>
              <a:off x="8957357" y="1597588"/>
              <a:ext cx="2900287" cy="4671603"/>
            </a:xfrm>
            <a:custGeom>
              <a:avLst/>
              <a:gdLst>
                <a:gd name="connsiteX0" fmla="*/ 0 w 2900287"/>
                <a:gd name="connsiteY0" fmla="*/ 0 h 4671603"/>
                <a:gd name="connsiteX1" fmla="*/ 2900287 w 2900287"/>
                <a:gd name="connsiteY1" fmla="*/ 0 h 4671603"/>
                <a:gd name="connsiteX2" fmla="*/ 2900287 w 2900287"/>
                <a:gd name="connsiteY2" fmla="*/ 4671603 h 4671603"/>
                <a:gd name="connsiteX3" fmla="*/ 0 w 2900287"/>
                <a:gd name="connsiteY3" fmla="*/ 4671603 h 4671603"/>
                <a:gd name="connsiteX4" fmla="*/ 0 w 2900287"/>
                <a:gd name="connsiteY4" fmla="*/ 0 h 46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287" h="4671603">
                  <a:moveTo>
                    <a:pt x="0" y="0"/>
                  </a:moveTo>
                  <a:lnTo>
                    <a:pt x="2900287" y="0"/>
                  </a:lnTo>
                  <a:lnTo>
                    <a:pt x="2900287" y="4671603"/>
                  </a:lnTo>
                  <a:lnTo>
                    <a:pt x="0" y="46716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9644969"/>
                <a:satOff val="-8667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438" rIns="0" bIns="0" numCol="1" spcCol="1270" anchor="ctr" anchorCtr="0">
              <a:noAutofit/>
            </a:bodyPr>
            <a:lstStyle/>
            <a:p>
              <a:pPr marL="342900" lvl="0" indent="-34290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it-IT" i="1" kern="1200" dirty="0"/>
                <a:t>Eliminazione DC da AD e DNS</a:t>
              </a:r>
            </a:p>
            <a:p>
              <a:pPr marL="342900" lvl="0" indent="-34290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it-IT" i="1" kern="1200" dirty="0" err="1"/>
                <a:t>Seize</a:t>
              </a:r>
              <a:r>
                <a:rPr lang="it-IT" i="1" kern="1200" dirty="0"/>
                <a:t> dei ruoli FSMO posseduti dal DC</a:t>
              </a:r>
            </a:p>
            <a:p>
              <a:pPr marL="342900" lvl="0" indent="-34290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it-IT" i="1" kern="1200" dirty="0" err="1"/>
                <a:t>Demote</a:t>
              </a:r>
              <a:r>
                <a:rPr lang="it-IT" i="1" kern="1200" dirty="0"/>
                <a:t> forzato del DC</a:t>
              </a:r>
            </a:p>
            <a:p>
              <a:pPr marL="342900" lvl="0" indent="-34290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it-IT" i="1" kern="1200" dirty="0" err="1"/>
                <a:t>Restore</a:t>
              </a:r>
              <a:r>
                <a:rPr lang="it-IT" i="1" kern="1200" dirty="0"/>
                <a:t> non autoritativo di un </a:t>
              </a:r>
              <a:r>
                <a:rPr lang="it-IT" i="1" kern="1200" dirty="0" err="1"/>
                <a:t>SystemState</a:t>
              </a:r>
              <a:r>
                <a:rPr lang="it-IT" i="1" kern="1200" dirty="0"/>
                <a:t> più recente del </a:t>
              </a:r>
              <a:r>
                <a:rPr lang="it-IT" i="1" kern="1200" dirty="0" err="1"/>
                <a:t>Tombstone</a:t>
              </a:r>
              <a:r>
                <a:rPr lang="it-IT" i="1" kern="1200" dirty="0"/>
                <a:t> </a:t>
              </a:r>
              <a:r>
                <a:rPr lang="it-IT" i="1" kern="1200" dirty="0" err="1"/>
                <a:t>lifetime</a:t>
              </a:r>
              <a:r>
                <a:rPr lang="it-IT" i="1" kern="1200" dirty="0"/>
                <a:t> o Reinstallazione o </a:t>
              </a:r>
              <a:r>
                <a:rPr lang="it-IT" i="1" kern="1200" dirty="0" err="1"/>
                <a:t>Cloning</a:t>
              </a:r>
              <a:r>
                <a:rPr lang="it-IT" i="1" kern="1200" dirty="0"/>
                <a:t> di un DC virtuale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11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Rimozione forzata di un DC</a:t>
            </a:r>
          </a:p>
        </p:txBody>
      </p:sp>
      <p:sp>
        <p:nvSpPr>
          <p:cNvPr id="3" name="Rettangolo 2"/>
          <p:cNvSpPr/>
          <p:nvPr/>
        </p:nvSpPr>
        <p:spPr bwMode="ltGray">
          <a:xfrm>
            <a:off x="215781" y="1384626"/>
            <a:ext cx="7109147" cy="16468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it-IT" b="1" dirty="0">
                <a:solidFill>
                  <a:schemeClr val="accent3"/>
                </a:solidFill>
              </a:rPr>
              <a:t>Rimozione riferimenti dal DNS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Record A e PTR relative al DC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Tutti i record SRV relative al DC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Record CNAME relativo al 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Record A nella zona </a:t>
            </a:r>
            <a:r>
              <a:rPr lang="it-IT" dirty="0" err="1">
                <a:solidFill>
                  <a:srgbClr val="000000"/>
                </a:solidFill>
              </a:rPr>
              <a:t>gc</a:t>
            </a:r>
            <a:r>
              <a:rPr lang="it-IT" dirty="0">
                <a:solidFill>
                  <a:srgbClr val="000000"/>
                </a:solidFill>
              </a:rPr>
              <a:t>._</a:t>
            </a:r>
            <a:r>
              <a:rPr lang="it-IT" dirty="0" err="1">
                <a:solidFill>
                  <a:srgbClr val="000000"/>
                </a:solidFill>
              </a:rPr>
              <a:t>msdcs</a:t>
            </a:r>
            <a:r>
              <a:rPr lang="it-IT" dirty="0">
                <a:solidFill>
                  <a:srgbClr val="000000"/>
                </a:solidFill>
              </a:rPr>
              <a:t>.&lt;FQDN Domain&gt; (se il DC era GC)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4" name="Rettangolo 3"/>
          <p:cNvSpPr/>
          <p:nvPr/>
        </p:nvSpPr>
        <p:spPr bwMode="ltGray">
          <a:xfrm>
            <a:off x="215779" y="3170537"/>
            <a:ext cx="7109150" cy="1063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it-IT" b="1" dirty="0">
                <a:solidFill>
                  <a:schemeClr val="accent3"/>
                </a:solidFill>
              </a:rPr>
              <a:t>Rimozione riferimenti da Site and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Eliminare l’oggetto DC dal sito a cui appartiene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Eliminare le connessioni al DC sugli altri 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Rettangolo 4"/>
          <p:cNvSpPr/>
          <p:nvPr/>
        </p:nvSpPr>
        <p:spPr bwMode="ltGray">
          <a:xfrm>
            <a:off x="215779" y="4373171"/>
            <a:ext cx="7109149" cy="22363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it-IT" b="1" dirty="0">
                <a:solidFill>
                  <a:schemeClr val="accent3"/>
                </a:solidFill>
              </a:rPr>
              <a:t>Rimozione riferimenti da </a:t>
            </a:r>
            <a:r>
              <a:rPr lang="en-US" b="1" dirty="0">
                <a:solidFill>
                  <a:schemeClr val="accent3"/>
                </a:solidFill>
              </a:rPr>
              <a:t>Active Directory Users and Computers</a:t>
            </a:r>
            <a:endParaRPr lang="it-IT" b="1" dirty="0">
              <a:solidFill>
                <a:schemeClr val="accent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Eliminare l’account computer del DC da container Domain </a:t>
            </a:r>
            <a:r>
              <a:rPr lang="it-IT" dirty="0" err="1">
                <a:solidFill>
                  <a:srgbClr val="000000"/>
                </a:solidFill>
              </a:rPr>
              <a:t>Controllers</a:t>
            </a:r>
            <a:endParaRPr lang="it-IT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Eliminare se esistono riferimenti al DC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System\DFSR-</a:t>
            </a:r>
            <a:r>
              <a:rPr lang="it-IT" dirty="0" err="1">
                <a:solidFill>
                  <a:srgbClr val="000000"/>
                </a:solidFill>
              </a:rPr>
              <a:t>GlobalSettings</a:t>
            </a:r>
            <a:r>
              <a:rPr lang="it-IT" dirty="0">
                <a:solidFill>
                  <a:srgbClr val="000000"/>
                </a:solidFill>
              </a:rPr>
              <a:t>\Domain System Volume\</a:t>
            </a:r>
            <a:r>
              <a:rPr lang="it-IT" dirty="0" err="1">
                <a:solidFill>
                  <a:srgbClr val="000000"/>
                </a:solidFill>
              </a:rPr>
              <a:t>Topology</a:t>
            </a:r>
            <a:endParaRPr lang="it-IT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MOMLatencyMonitors</a:t>
            </a:r>
            <a:r>
              <a:rPr lang="it-IT" dirty="0">
                <a:solidFill>
                  <a:srgbClr val="000000"/>
                </a:solidFill>
              </a:rPr>
              <a:t> (se si usa MOM)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000000"/>
                </a:solidFill>
              </a:rPr>
              <a:t>OpsMgrLatencyMonitors</a:t>
            </a:r>
            <a:r>
              <a:rPr lang="it-IT" dirty="0">
                <a:solidFill>
                  <a:srgbClr val="000000"/>
                </a:solidFill>
              </a:rPr>
              <a:t> (se si usa SCOM)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7505901" y="1384626"/>
            <a:ext cx="4488938" cy="5224898"/>
            <a:chOff x="4614827" y="2103169"/>
            <a:chExt cx="4488938" cy="5224898"/>
          </a:xfrm>
        </p:grpSpPr>
        <p:sp>
          <p:nvSpPr>
            <p:cNvPr id="7" name="Rettangolo 6"/>
            <p:cNvSpPr/>
            <p:nvPr/>
          </p:nvSpPr>
          <p:spPr bwMode="ltGray">
            <a:xfrm>
              <a:off x="4614827" y="2103169"/>
              <a:ext cx="4488938" cy="52248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Mount 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ttangolo 7"/>
            <p:cNvSpPr/>
            <p:nvPr/>
          </p:nvSpPr>
          <p:spPr bwMode="ltGray">
            <a:xfrm>
              <a:off x="4614827" y="2540500"/>
              <a:ext cx="4488938" cy="4787567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metadata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cleaup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connections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connect to server &lt;DC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funzionante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select operation target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list sites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select site &lt;id site DC da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rimuovere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list servers in sites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select server &lt;id DC da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rimuovere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list domains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select domain &lt;id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dominio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DC&gt;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remove selected server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3223" y="2616632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1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Seize</a:t>
            </a:r>
            <a:r>
              <a:rPr lang="it-IT" dirty="0"/>
              <a:t> ruoli FSMO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210116" y="1961391"/>
            <a:ext cx="4342425" cy="4285693"/>
            <a:chOff x="4614827" y="2103169"/>
            <a:chExt cx="4342425" cy="4285693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4614827" y="2103169"/>
              <a:ext cx="4342425" cy="4285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NTDSUtil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ttangolo 4"/>
            <p:cNvSpPr/>
            <p:nvPr/>
          </p:nvSpPr>
          <p:spPr bwMode="ltGray">
            <a:xfrm>
              <a:off x="4614827" y="2466690"/>
              <a:ext cx="4342425" cy="3922172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roles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connections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connect to server &lt;DC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funzionante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select operation target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list roles for connected server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seize role schema master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seize role domain naming master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seize role PDC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seize role RID master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seize role infrastructure master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</p:txBody>
        </p:sp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2663" y="5836492"/>
              <a:ext cx="504000" cy="504000"/>
            </a:xfrm>
            <a:prstGeom prst="rect">
              <a:avLst/>
            </a:prstGeom>
          </p:spPr>
        </p:pic>
      </p:grpSp>
      <p:grpSp>
        <p:nvGrpSpPr>
          <p:cNvPr id="7" name="Gruppo 6"/>
          <p:cNvGrpSpPr/>
          <p:nvPr/>
        </p:nvGrpSpPr>
        <p:grpSpPr>
          <a:xfrm>
            <a:off x="4796330" y="1961392"/>
            <a:ext cx="7168686" cy="4285692"/>
            <a:chOff x="243489" y="2042837"/>
            <a:chExt cx="6785324" cy="4285692"/>
          </a:xfrm>
        </p:grpSpPr>
        <p:sp>
          <p:nvSpPr>
            <p:cNvPr id="8" name="Rettangolo 7"/>
            <p:cNvSpPr/>
            <p:nvPr/>
          </p:nvSpPr>
          <p:spPr bwMode="ltGray">
            <a:xfrm>
              <a:off x="243489" y="2042837"/>
              <a:ext cx="6785324" cy="42856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 </a:t>
              </a:r>
              <a:r>
                <a:rPr kumimoji="0" lang="it-IT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PowerShell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ttangolo 8"/>
            <p:cNvSpPr/>
            <p:nvPr/>
          </p:nvSpPr>
          <p:spPr bwMode="ltGray">
            <a:xfrm>
              <a:off x="243889" y="2406356"/>
              <a:ext cx="6784924" cy="3922173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Get-ADForest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| Select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SchemaMaster,DomainNamingMaster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Get-ADDomain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| Select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PDCEmulator,RIDMaster,InfrastructureMaster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Move-ADDirectoryServerOperationMasterRole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-Identity "&lt;DC funzionante&gt;"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SchemaMaster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-Force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Move-ADDirectoryServerOperationMasterRole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-Identity "&lt;DC Funzionante&gt;"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DomainNamingMaster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-Force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Move-ADDirectoryServerOperationMasterRole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-Identity "&lt;DC Funzionante&gt;"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PDCEmulator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-Force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Move-ADDirectoryServerOperationMasterRole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-Identity "&lt;DC Funzionante&gt;"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RIDMaster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-Force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Move-ADDirectoryServerOperationMasterRole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-Identity "&lt;DC Funzionante&gt;"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OperationMasterRole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InfrastructureMaster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-Force</a:t>
              </a:r>
            </a:p>
          </p:txBody>
        </p:sp>
      </p:grpSp>
      <p:pic>
        <p:nvPicPr>
          <p:cNvPr id="10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422" y="5721467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146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Recovery</a:t>
            </a:r>
            <a:r>
              <a:rPr lang="it-IT" dirty="0"/>
              <a:t> di un Dominio</a:t>
            </a:r>
          </a:p>
        </p:txBody>
      </p:sp>
      <p:grpSp>
        <p:nvGrpSpPr>
          <p:cNvPr id="17" name="Gruppo 16"/>
          <p:cNvGrpSpPr/>
          <p:nvPr/>
        </p:nvGrpSpPr>
        <p:grpSpPr>
          <a:xfrm>
            <a:off x="55560" y="2010033"/>
            <a:ext cx="12080880" cy="4332960"/>
            <a:chOff x="175587" y="2010033"/>
            <a:chExt cx="12080880" cy="4332960"/>
          </a:xfrm>
        </p:grpSpPr>
        <p:graphicFrame>
          <p:nvGraphicFramePr>
            <p:cNvPr id="10" name="Diagramma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8299574"/>
                </p:ext>
              </p:extLst>
            </p:nvPr>
          </p:nvGraphicFramePr>
          <p:xfrm>
            <a:off x="175587" y="2010033"/>
            <a:ext cx="12080880" cy="43329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Ovale 10"/>
            <p:cNvSpPr>
              <a:spLocks noChangeAspect="1"/>
            </p:cNvSpPr>
            <p:nvPr/>
          </p:nvSpPr>
          <p:spPr>
            <a:xfrm>
              <a:off x="602516" y="2010033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Ovale 11"/>
            <p:cNvSpPr>
              <a:spLocks noChangeAspect="1"/>
            </p:cNvSpPr>
            <p:nvPr/>
          </p:nvSpPr>
          <p:spPr>
            <a:xfrm>
              <a:off x="4316931" y="2010033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Ovale 12"/>
            <p:cNvSpPr>
              <a:spLocks noChangeAspect="1"/>
            </p:cNvSpPr>
            <p:nvPr/>
          </p:nvSpPr>
          <p:spPr>
            <a:xfrm>
              <a:off x="8047639" y="2010033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" name="Ovale 13"/>
            <p:cNvSpPr>
              <a:spLocks noChangeAspect="1"/>
            </p:cNvSpPr>
            <p:nvPr/>
          </p:nvSpPr>
          <p:spPr>
            <a:xfrm>
              <a:off x="602516" y="4506799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5" name="Ovale 14"/>
            <p:cNvSpPr>
              <a:spLocks noChangeAspect="1"/>
            </p:cNvSpPr>
            <p:nvPr/>
          </p:nvSpPr>
          <p:spPr>
            <a:xfrm>
              <a:off x="4316931" y="4506799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" name="Ovale 15"/>
            <p:cNvSpPr>
              <a:spLocks noChangeAspect="1"/>
            </p:cNvSpPr>
            <p:nvPr/>
          </p:nvSpPr>
          <p:spPr>
            <a:xfrm>
              <a:off x="8047639" y="4506799"/>
              <a:ext cx="324000" cy="324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90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Recovery</a:t>
            </a:r>
            <a:r>
              <a:rPr lang="it-IT" dirty="0"/>
              <a:t> di una Foresta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119336" y="1996711"/>
            <a:ext cx="11953328" cy="3996000"/>
            <a:chOff x="120923" y="1996711"/>
            <a:chExt cx="11953328" cy="3996000"/>
          </a:xfrm>
        </p:grpSpPr>
        <p:graphicFrame>
          <p:nvGraphicFramePr>
            <p:cNvPr id="3" name="Diagramma 2"/>
            <p:cNvGraphicFramePr/>
            <p:nvPr>
              <p:extLst>
                <p:ext uri="{D42A27DB-BD31-4B8C-83A1-F6EECF244321}">
                  <p14:modId xmlns:p14="http://schemas.microsoft.com/office/powerpoint/2010/main" val="1622087736"/>
                </p:ext>
              </p:extLst>
            </p:nvPr>
          </p:nvGraphicFramePr>
          <p:xfrm>
            <a:off x="120923" y="1996711"/>
            <a:ext cx="11953328" cy="399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Ovale 3"/>
            <p:cNvSpPr>
              <a:spLocks noChangeAspect="1"/>
            </p:cNvSpPr>
            <p:nvPr/>
          </p:nvSpPr>
          <p:spPr>
            <a:xfrm>
              <a:off x="9207866" y="2165584"/>
              <a:ext cx="360000" cy="360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Ovale 4"/>
            <p:cNvSpPr>
              <a:spLocks noChangeAspect="1"/>
            </p:cNvSpPr>
            <p:nvPr/>
          </p:nvSpPr>
          <p:spPr>
            <a:xfrm>
              <a:off x="10013319" y="3204538"/>
              <a:ext cx="360000" cy="360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Ovale 5"/>
            <p:cNvSpPr>
              <a:spLocks noChangeAspect="1"/>
            </p:cNvSpPr>
            <p:nvPr/>
          </p:nvSpPr>
          <p:spPr>
            <a:xfrm>
              <a:off x="10804540" y="4253562"/>
              <a:ext cx="360000" cy="360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Ovale 6"/>
            <p:cNvSpPr>
              <a:spLocks noChangeAspect="1"/>
            </p:cNvSpPr>
            <p:nvPr/>
          </p:nvSpPr>
          <p:spPr>
            <a:xfrm>
              <a:off x="11581914" y="5381239"/>
              <a:ext cx="360000" cy="360000"/>
            </a:xfrm>
            <a:prstGeom prst="ellipse">
              <a:avLst/>
            </a:prstGeom>
            <a:solidFill>
              <a:sysClr val="windowText" lastClr="000000"/>
            </a:solidFill>
            <a:ln w="15875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8" name="Rettangolo 7"/>
          <p:cNvSpPr/>
          <p:nvPr/>
        </p:nvSpPr>
        <p:spPr>
          <a:xfrm>
            <a:off x="120923" y="6552017"/>
            <a:ext cx="8864606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+mj-lt"/>
              </a:rPr>
              <a:t>AD Forest recovery - Identify the problem:</a:t>
            </a:r>
            <a:r>
              <a:rPr lang="it-IT" sz="1050" dirty="0">
                <a:solidFill>
                  <a:prstClr val="black"/>
                </a:solidFill>
                <a:latin typeface="+mj-lt"/>
              </a:rPr>
              <a:t> https://docs.microsoft.com/en-us/windows-server/identity/ad-ds/manage/ad-forest-recovery-identify-the-problem</a:t>
            </a:r>
          </a:p>
        </p:txBody>
      </p:sp>
      <p:sp>
        <p:nvSpPr>
          <p:cNvPr id="9" name="Rettangolo 8"/>
          <p:cNvSpPr/>
          <p:nvPr/>
        </p:nvSpPr>
        <p:spPr>
          <a:xfrm>
            <a:off x="120923" y="6383332"/>
            <a:ext cx="8904682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+mj-lt"/>
              </a:rPr>
              <a:t>Determine how to recover the forest:</a:t>
            </a:r>
            <a:r>
              <a:rPr lang="it-IT" sz="1050" dirty="0">
                <a:solidFill>
                  <a:prstClr val="black"/>
                </a:solidFill>
                <a:latin typeface="+mj-lt"/>
              </a:rPr>
              <a:t> https://docs.microsoft.com/en-us/windows-server/identity/ad-ds/manage/ad-forest-recovery-determine-how-to-recover</a:t>
            </a:r>
          </a:p>
        </p:txBody>
      </p:sp>
    </p:spTree>
    <p:extLst>
      <p:ext uri="{BB962C8B-B14F-4D97-AF65-F5344CB8AC3E}">
        <p14:creationId xmlns:p14="http://schemas.microsoft.com/office/powerpoint/2010/main" val="4880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it-IT" dirty="0" err="1"/>
              <a:t>Recovery</a:t>
            </a:r>
            <a:r>
              <a:rPr lang="it-IT" dirty="0"/>
              <a:t> di oggetti o container</a:t>
            </a:r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3923766989"/>
              </p:ext>
            </p:extLst>
          </p:nvPr>
        </p:nvGraphicFramePr>
        <p:xfrm>
          <a:off x="119336" y="2010033"/>
          <a:ext cx="11953328" cy="42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3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Repair</a:t>
            </a:r>
            <a:r>
              <a:rPr lang="it-IT" dirty="0"/>
              <a:t> Database Active Directory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247587" y="2206571"/>
            <a:ext cx="11700000" cy="3852000"/>
            <a:chOff x="365488" y="2119023"/>
            <a:chExt cx="11461023" cy="3628734"/>
          </a:xfrm>
        </p:grpSpPr>
        <p:sp>
          <p:nvSpPr>
            <p:cNvPr id="4" name="Figura a mano libera 3"/>
            <p:cNvSpPr/>
            <p:nvPr/>
          </p:nvSpPr>
          <p:spPr>
            <a:xfrm>
              <a:off x="365488" y="2663333"/>
              <a:ext cx="3079707" cy="2540114"/>
            </a:xfrm>
            <a:custGeom>
              <a:avLst/>
              <a:gdLst>
                <a:gd name="connsiteX0" fmla="*/ 0 w 3079707"/>
                <a:gd name="connsiteY0" fmla="*/ 254011 h 2540114"/>
                <a:gd name="connsiteX1" fmla="*/ 254011 w 3079707"/>
                <a:gd name="connsiteY1" fmla="*/ 0 h 2540114"/>
                <a:gd name="connsiteX2" fmla="*/ 2825696 w 3079707"/>
                <a:gd name="connsiteY2" fmla="*/ 0 h 2540114"/>
                <a:gd name="connsiteX3" fmla="*/ 3079707 w 3079707"/>
                <a:gd name="connsiteY3" fmla="*/ 254011 h 2540114"/>
                <a:gd name="connsiteX4" fmla="*/ 3079707 w 3079707"/>
                <a:gd name="connsiteY4" fmla="*/ 2286103 h 2540114"/>
                <a:gd name="connsiteX5" fmla="*/ 2825696 w 3079707"/>
                <a:gd name="connsiteY5" fmla="*/ 2540114 h 2540114"/>
                <a:gd name="connsiteX6" fmla="*/ 254011 w 3079707"/>
                <a:gd name="connsiteY6" fmla="*/ 2540114 h 2540114"/>
                <a:gd name="connsiteX7" fmla="*/ 0 w 3079707"/>
                <a:gd name="connsiteY7" fmla="*/ 2286103 h 2540114"/>
                <a:gd name="connsiteX8" fmla="*/ 0 w 3079707"/>
                <a:gd name="connsiteY8" fmla="*/ 254011 h 254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707" h="2540114">
                  <a:moveTo>
                    <a:pt x="0" y="254011"/>
                  </a:moveTo>
                  <a:cubicBezTo>
                    <a:pt x="0" y="113725"/>
                    <a:pt x="113725" y="0"/>
                    <a:pt x="254011" y="0"/>
                  </a:cubicBezTo>
                  <a:lnTo>
                    <a:pt x="2825696" y="0"/>
                  </a:lnTo>
                  <a:cubicBezTo>
                    <a:pt x="2965982" y="0"/>
                    <a:pt x="3079707" y="113725"/>
                    <a:pt x="3079707" y="254011"/>
                  </a:cubicBezTo>
                  <a:lnTo>
                    <a:pt x="3079707" y="2286103"/>
                  </a:lnTo>
                  <a:cubicBezTo>
                    <a:pt x="3079707" y="2426389"/>
                    <a:pt x="2965982" y="2540114"/>
                    <a:pt x="2825696" y="2540114"/>
                  </a:cubicBezTo>
                  <a:lnTo>
                    <a:pt x="254011" y="2540114"/>
                  </a:lnTo>
                  <a:cubicBezTo>
                    <a:pt x="113725" y="2540114"/>
                    <a:pt x="0" y="2426389"/>
                    <a:pt x="0" y="2286103"/>
                  </a:cubicBezTo>
                  <a:lnTo>
                    <a:pt x="0" y="2540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107985" tIns="107985" rIns="107985" bIns="652295" numCol="1" spcCol="1270" anchor="t" anchorCtr="0">
              <a:noAutofit/>
            </a:bodyPr>
            <a:lstStyle/>
            <a:p>
              <a:pPr marL="457200" lvl="1" indent="-45720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it-IT" sz="2400" b="1" i="1" kern="1200" dirty="0" err="1">
                  <a:solidFill>
                    <a:schemeClr val="accent2"/>
                  </a:solidFill>
                </a:rPr>
                <a:t>Demote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DC</a:t>
              </a:r>
            </a:p>
            <a:p>
              <a:pPr marL="457200" lvl="1" indent="-45720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it-IT" sz="2400" b="1" i="1" kern="1200" dirty="0">
                  <a:solidFill>
                    <a:schemeClr val="accent2"/>
                  </a:solidFill>
                </a:rPr>
                <a:t>Eliminazione file</a:t>
              </a:r>
              <a:r>
                <a:rPr lang="it-IT" sz="2400" b="1" kern="1200" dirty="0">
                  <a:solidFill>
                    <a:schemeClr val="accent2"/>
                  </a:solidFill>
                </a:rPr>
                <a:t> 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del DB AD</a:t>
              </a:r>
            </a:p>
            <a:p>
              <a:pPr marL="457200" lvl="1" indent="-457200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+mj-lt"/>
                <a:buAutoNum type="arabicPeriod"/>
              </a:pPr>
              <a:r>
                <a:rPr lang="it-IT" sz="2400" b="1" i="1" kern="1200" dirty="0" err="1">
                  <a:solidFill>
                    <a:schemeClr val="accent2"/>
                  </a:solidFill>
                </a:rPr>
                <a:t>RePromote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DC</a:t>
              </a:r>
            </a:p>
          </p:txBody>
        </p:sp>
        <p:sp>
          <p:nvSpPr>
            <p:cNvPr id="5" name="Figura a mano libera 4"/>
            <p:cNvSpPr/>
            <p:nvPr/>
          </p:nvSpPr>
          <p:spPr>
            <a:xfrm>
              <a:off x="1049867" y="4659137"/>
              <a:ext cx="2737517" cy="1088620"/>
            </a:xfrm>
            <a:custGeom>
              <a:avLst/>
              <a:gdLst>
                <a:gd name="connsiteX0" fmla="*/ 0 w 2737517"/>
                <a:gd name="connsiteY0" fmla="*/ 108862 h 1088620"/>
                <a:gd name="connsiteX1" fmla="*/ 108862 w 2737517"/>
                <a:gd name="connsiteY1" fmla="*/ 0 h 1088620"/>
                <a:gd name="connsiteX2" fmla="*/ 2628655 w 2737517"/>
                <a:gd name="connsiteY2" fmla="*/ 0 h 1088620"/>
                <a:gd name="connsiteX3" fmla="*/ 2737517 w 2737517"/>
                <a:gd name="connsiteY3" fmla="*/ 108862 h 1088620"/>
                <a:gd name="connsiteX4" fmla="*/ 2737517 w 2737517"/>
                <a:gd name="connsiteY4" fmla="*/ 979758 h 1088620"/>
                <a:gd name="connsiteX5" fmla="*/ 2628655 w 2737517"/>
                <a:gd name="connsiteY5" fmla="*/ 1088620 h 1088620"/>
                <a:gd name="connsiteX6" fmla="*/ 108862 w 2737517"/>
                <a:gd name="connsiteY6" fmla="*/ 1088620 h 1088620"/>
                <a:gd name="connsiteX7" fmla="*/ 0 w 2737517"/>
                <a:gd name="connsiteY7" fmla="*/ 979758 h 1088620"/>
                <a:gd name="connsiteX8" fmla="*/ 0 w 2737517"/>
                <a:gd name="connsiteY8" fmla="*/ 108862 h 10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37517" h="1088620">
                  <a:moveTo>
                    <a:pt x="0" y="108862"/>
                  </a:moveTo>
                  <a:cubicBezTo>
                    <a:pt x="0" y="48739"/>
                    <a:pt x="48739" y="0"/>
                    <a:pt x="108862" y="0"/>
                  </a:cubicBezTo>
                  <a:lnTo>
                    <a:pt x="2628655" y="0"/>
                  </a:lnTo>
                  <a:cubicBezTo>
                    <a:pt x="2688778" y="0"/>
                    <a:pt x="2737517" y="48739"/>
                    <a:pt x="2737517" y="108862"/>
                  </a:cubicBezTo>
                  <a:lnTo>
                    <a:pt x="2737517" y="979758"/>
                  </a:lnTo>
                  <a:cubicBezTo>
                    <a:pt x="2737517" y="1039881"/>
                    <a:pt x="2688778" y="1088620"/>
                    <a:pt x="2628655" y="1088620"/>
                  </a:cubicBezTo>
                  <a:lnTo>
                    <a:pt x="108862" y="1088620"/>
                  </a:lnTo>
                  <a:cubicBezTo>
                    <a:pt x="48739" y="1088620"/>
                    <a:pt x="0" y="1039881"/>
                    <a:pt x="0" y="979758"/>
                  </a:cubicBezTo>
                  <a:lnTo>
                    <a:pt x="0" y="108862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108085" tIns="82685" rIns="108085" bIns="82685" numCol="1" spcCol="1270" anchor="ctr" anchorCtr="0">
              <a:noAutofit/>
            </a:bodyPr>
            <a:lstStyle/>
            <a:p>
              <a:pPr lvl="0" algn="ctr" defTabSz="1778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3600" kern="1200" dirty="0"/>
                <a:t>Soluzione 1</a:t>
              </a:r>
            </a:p>
          </p:txBody>
        </p:sp>
        <p:sp>
          <p:nvSpPr>
            <p:cNvPr id="6" name="Figura a mano libera 5"/>
            <p:cNvSpPr/>
            <p:nvPr/>
          </p:nvSpPr>
          <p:spPr>
            <a:xfrm>
              <a:off x="4385051" y="2663333"/>
              <a:ext cx="3079707" cy="2540114"/>
            </a:xfrm>
            <a:custGeom>
              <a:avLst/>
              <a:gdLst>
                <a:gd name="connsiteX0" fmla="*/ 0 w 3079707"/>
                <a:gd name="connsiteY0" fmla="*/ 254011 h 2540114"/>
                <a:gd name="connsiteX1" fmla="*/ 254011 w 3079707"/>
                <a:gd name="connsiteY1" fmla="*/ 0 h 2540114"/>
                <a:gd name="connsiteX2" fmla="*/ 2825696 w 3079707"/>
                <a:gd name="connsiteY2" fmla="*/ 0 h 2540114"/>
                <a:gd name="connsiteX3" fmla="*/ 3079707 w 3079707"/>
                <a:gd name="connsiteY3" fmla="*/ 254011 h 2540114"/>
                <a:gd name="connsiteX4" fmla="*/ 3079707 w 3079707"/>
                <a:gd name="connsiteY4" fmla="*/ 2286103 h 2540114"/>
                <a:gd name="connsiteX5" fmla="*/ 2825696 w 3079707"/>
                <a:gd name="connsiteY5" fmla="*/ 2540114 h 2540114"/>
                <a:gd name="connsiteX6" fmla="*/ 254011 w 3079707"/>
                <a:gd name="connsiteY6" fmla="*/ 2540114 h 2540114"/>
                <a:gd name="connsiteX7" fmla="*/ 0 w 3079707"/>
                <a:gd name="connsiteY7" fmla="*/ 2286103 h 2540114"/>
                <a:gd name="connsiteX8" fmla="*/ 0 w 3079707"/>
                <a:gd name="connsiteY8" fmla="*/ 254011 h 254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707" h="2540114">
                  <a:moveTo>
                    <a:pt x="0" y="254011"/>
                  </a:moveTo>
                  <a:cubicBezTo>
                    <a:pt x="0" y="113725"/>
                    <a:pt x="113725" y="0"/>
                    <a:pt x="254011" y="0"/>
                  </a:cubicBezTo>
                  <a:lnTo>
                    <a:pt x="2825696" y="0"/>
                  </a:lnTo>
                  <a:cubicBezTo>
                    <a:pt x="2965982" y="0"/>
                    <a:pt x="3079707" y="113725"/>
                    <a:pt x="3079707" y="254011"/>
                  </a:cubicBezTo>
                  <a:lnTo>
                    <a:pt x="3079707" y="2286103"/>
                  </a:lnTo>
                  <a:cubicBezTo>
                    <a:pt x="3079707" y="2426389"/>
                    <a:pt x="2965982" y="2540114"/>
                    <a:pt x="2825696" y="2540114"/>
                  </a:cubicBezTo>
                  <a:lnTo>
                    <a:pt x="254011" y="2540114"/>
                  </a:lnTo>
                  <a:cubicBezTo>
                    <a:pt x="113725" y="2540114"/>
                    <a:pt x="0" y="2426389"/>
                    <a:pt x="0" y="2286103"/>
                  </a:cubicBezTo>
                  <a:lnTo>
                    <a:pt x="0" y="2540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07985" tIns="652295" rIns="107985" bIns="107985" numCol="1" spcCol="1270" anchor="t" anchorCtr="0">
              <a:noAutofit/>
            </a:bodyPr>
            <a:lstStyle/>
            <a:p>
              <a:pPr marL="0" lvl="1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2400" b="1" i="1" kern="1200" dirty="0" err="1">
                  <a:solidFill>
                    <a:schemeClr val="accent2"/>
                  </a:solidFill>
                </a:rPr>
                <a:t>Restore</a:t>
              </a:r>
              <a:r>
                <a:rPr lang="it-IT" sz="2400" b="1" i="1" kern="1200" dirty="0">
                  <a:solidFill>
                    <a:schemeClr val="accent2"/>
                  </a:solidFill>
                </a:rPr>
                <a:t> non autoritativo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dell’intero DB AD</a:t>
              </a:r>
            </a:p>
          </p:txBody>
        </p:sp>
        <p:sp>
          <p:nvSpPr>
            <p:cNvPr id="7" name="Figura a mano libera 6"/>
            <p:cNvSpPr/>
            <p:nvPr/>
          </p:nvSpPr>
          <p:spPr>
            <a:xfrm>
              <a:off x="5069430" y="2119023"/>
              <a:ext cx="2737517" cy="1088620"/>
            </a:xfrm>
            <a:custGeom>
              <a:avLst/>
              <a:gdLst>
                <a:gd name="connsiteX0" fmla="*/ 0 w 2737517"/>
                <a:gd name="connsiteY0" fmla="*/ 108862 h 1088620"/>
                <a:gd name="connsiteX1" fmla="*/ 108862 w 2737517"/>
                <a:gd name="connsiteY1" fmla="*/ 0 h 1088620"/>
                <a:gd name="connsiteX2" fmla="*/ 2628655 w 2737517"/>
                <a:gd name="connsiteY2" fmla="*/ 0 h 1088620"/>
                <a:gd name="connsiteX3" fmla="*/ 2737517 w 2737517"/>
                <a:gd name="connsiteY3" fmla="*/ 108862 h 1088620"/>
                <a:gd name="connsiteX4" fmla="*/ 2737517 w 2737517"/>
                <a:gd name="connsiteY4" fmla="*/ 979758 h 1088620"/>
                <a:gd name="connsiteX5" fmla="*/ 2628655 w 2737517"/>
                <a:gd name="connsiteY5" fmla="*/ 1088620 h 1088620"/>
                <a:gd name="connsiteX6" fmla="*/ 108862 w 2737517"/>
                <a:gd name="connsiteY6" fmla="*/ 1088620 h 1088620"/>
                <a:gd name="connsiteX7" fmla="*/ 0 w 2737517"/>
                <a:gd name="connsiteY7" fmla="*/ 979758 h 1088620"/>
                <a:gd name="connsiteX8" fmla="*/ 0 w 2737517"/>
                <a:gd name="connsiteY8" fmla="*/ 108862 h 10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37517" h="1088620">
                  <a:moveTo>
                    <a:pt x="0" y="108862"/>
                  </a:moveTo>
                  <a:cubicBezTo>
                    <a:pt x="0" y="48739"/>
                    <a:pt x="48739" y="0"/>
                    <a:pt x="108862" y="0"/>
                  </a:cubicBezTo>
                  <a:lnTo>
                    <a:pt x="2628655" y="0"/>
                  </a:lnTo>
                  <a:cubicBezTo>
                    <a:pt x="2688778" y="0"/>
                    <a:pt x="2737517" y="48739"/>
                    <a:pt x="2737517" y="108862"/>
                  </a:cubicBezTo>
                  <a:lnTo>
                    <a:pt x="2737517" y="979758"/>
                  </a:lnTo>
                  <a:cubicBezTo>
                    <a:pt x="2737517" y="1039881"/>
                    <a:pt x="2688778" y="1088620"/>
                    <a:pt x="2628655" y="1088620"/>
                  </a:cubicBezTo>
                  <a:lnTo>
                    <a:pt x="108862" y="1088620"/>
                  </a:lnTo>
                  <a:cubicBezTo>
                    <a:pt x="48739" y="1088620"/>
                    <a:pt x="0" y="1039881"/>
                    <a:pt x="0" y="979758"/>
                  </a:cubicBezTo>
                  <a:lnTo>
                    <a:pt x="0" y="10886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08085" tIns="82685" rIns="108085" bIns="82685" numCol="1" spcCol="1270" anchor="ctr" anchorCtr="0">
              <a:noAutofit/>
            </a:bodyPr>
            <a:lstStyle/>
            <a:p>
              <a:pPr lvl="0" algn="ctr" defTabSz="1778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3600" kern="1200" dirty="0"/>
                <a:t>Soluzione 2</a:t>
              </a:r>
            </a:p>
          </p:txBody>
        </p:sp>
        <p:sp>
          <p:nvSpPr>
            <p:cNvPr id="8" name="Figura a mano libera 7"/>
            <p:cNvSpPr/>
            <p:nvPr/>
          </p:nvSpPr>
          <p:spPr>
            <a:xfrm>
              <a:off x="8404614" y="2663333"/>
              <a:ext cx="3079707" cy="2540114"/>
            </a:xfrm>
            <a:custGeom>
              <a:avLst/>
              <a:gdLst>
                <a:gd name="connsiteX0" fmla="*/ 0 w 3079707"/>
                <a:gd name="connsiteY0" fmla="*/ 254011 h 2540114"/>
                <a:gd name="connsiteX1" fmla="*/ 254011 w 3079707"/>
                <a:gd name="connsiteY1" fmla="*/ 0 h 2540114"/>
                <a:gd name="connsiteX2" fmla="*/ 2825696 w 3079707"/>
                <a:gd name="connsiteY2" fmla="*/ 0 h 2540114"/>
                <a:gd name="connsiteX3" fmla="*/ 3079707 w 3079707"/>
                <a:gd name="connsiteY3" fmla="*/ 254011 h 2540114"/>
                <a:gd name="connsiteX4" fmla="*/ 3079707 w 3079707"/>
                <a:gd name="connsiteY4" fmla="*/ 2286103 h 2540114"/>
                <a:gd name="connsiteX5" fmla="*/ 2825696 w 3079707"/>
                <a:gd name="connsiteY5" fmla="*/ 2540114 h 2540114"/>
                <a:gd name="connsiteX6" fmla="*/ 254011 w 3079707"/>
                <a:gd name="connsiteY6" fmla="*/ 2540114 h 2540114"/>
                <a:gd name="connsiteX7" fmla="*/ 0 w 3079707"/>
                <a:gd name="connsiteY7" fmla="*/ 2286103 h 2540114"/>
                <a:gd name="connsiteX8" fmla="*/ 0 w 3079707"/>
                <a:gd name="connsiteY8" fmla="*/ 254011 h 254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9707" h="2540114">
                  <a:moveTo>
                    <a:pt x="0" y="254011"/>
                  </a:moveTo>
                  <a:cubicBezTo>
                    <a:pt x="0" y="113725"/>
                    <a:pt x="113725" y="0"/>
                    <a:pt x="254011" y="0"/>
                  </a:cubicBezTo>
                  <a:lnTo>
                    <a:pt x="2825696" y="0"/>
                  </a:lnTo>
                  <a:cubicBezTo>
                    <a:pt x="2965982" y="0"/>
                    <a:pt x="3079707" y="113725"/>
                    <a:pt x="3079707" y="254011"/>
                  </a:cubicBezTo>
                  <a:lnTo>
                    <a:pt x="3079707" y="2286103"/>
                  </a:lnTo>
                  <a:cubicBezTo>
                    <a:pt x="3079707" y="2426389"/>
                    <a:pt x="2965982" y="2540114"/>
                    <a:pt x="2825696" y="2540114"/>
                  </a:cubicBezTo>
                  <a:lnTo>
                    <a:pt x="254011" y="2540114"/>
                  </a:lnTo>
                  <a:cubicBezTo>
                    <a:pt x="113725" y="2540114"/>
                    <a:pt x="0" y="2426389"/>
                    <a:pt x="0" y="2286103"/>
                  </a:cubicBezTo>
                  <a:lnTo>
                    <a:pt x="0" y="2540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7985" tIns="107985" rIns="107985" bIns="652295" numCol="1" spcCol="1270" anchor="t" anchorCtr="0">
              <a:noAutofit/>
            </a:bodyPr>
            <a:lstStyle/>
            <a:p>
              <a:pPr marL="0" lvl="1" algn="l" defTabSz="11557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it-IT" sz="2400" b="1" i="1" kern="1200" dirty="0" err="1">
                  <a:solidFill>
                    <a:schemeClr val="accent2"/>
                  </a:solidFill>
                </a:rPr>
                <a:t>Repair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tramite Compattazione, </a:t>
              </a:r>
              <a:r>
                <a:rPr lang="it-IT" sz="2400" b="1" kern="1200" dirty="0" err="1">
                  <a:solidFill>
                    <a:srgbClr val="000000"/>
                  </a:solidFill>
                </a:rPr>
                <a:t>Checksum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e </a:t>
              </a:r>
              <a:r>
                <a:rPr lang="it-IT" sz="2400" b="1" kern="1200" dirty="0" err="1">
                  <a:solidFill>
                    <a:srgbClr val="000000"/>
                  </a:solidFill>
                </a:rPr>
                <a:t>Recover</a:t>
              </a:r>
              <a:r>
                <a:rPr lang="it-IT" sz="2400" b="1" kern="1200" dirty="0">
                  <a:solidFill>
                    <a:srgbClr val="000000"/>
                  </a:solidFill>
                </a:rPr>
                <a:t> del DB AD</a:t>
              </a:r>
            </a:p>
          </p:txBody>
        </p:sp>
        <p:sp>
          <p:nvSpPr>
            <p:cNvPr id="9" name="Figura a mano libera 8"/>
            <p:cNvSpPr/>
            <p:nvPr/>
          </p:nvSpPr>
          <p:spPr>
            <a:xfrm>
              <a:off x="9088994" y="4659137"/>
              <a:ext cx="2737517" cy="1088620"/>
            </a:xfrm>
            <a:custGeom>
              <a:avLst/>
              <a:gdLst>
                <a:gd name="connsiteX0" fmla="*/ 0 w 2737517"/>
                <a:gd name="connsiteY0" fmla="*/ 108862 h 1088620"/>
                <a:gd name="connsiteX1" fmla="*/ 108862 w 2737517"/>
                <a:gd name="connsiteY1" fmla="*/ 0 h 1088620"/>
                <a:gd name="connsiteX2" fmla="*/ 2628655 w 2737517"/>
                <a:gd name="connsiteY2" fmla="*/ 0 h 1088620"/>
                <a:gd name="connsiteX3" fmla="*/ 2737517 w 2737517"/>
                <a:gd name="connsiteY3" fmla="*/ 108862 h 1088620"/>
                <a:gd name="connsiteX4" fmla="*/ 2737517 w 2737517"/>
                <a:gd name="connsiteY4" fmla="*/ 979758 h 1088620"/>
                <a:gd name="connsiteX5" fmla="*/ 2628655 w 2737517"/>
                <a:gd name="connsiteY5" fmla="*/ 1088620 h 1088620"/>
                <a:gd name="connsiteX6" fmla="*/ 108862 w 2737517"/>
                <a:gd name="connsiteY6" fmla="*/ 1088620 h 1088620"/>
                <a:gd name="connsiteX7" fmla="*/ 0 w 2737517"/>
                <a:gd name="connsiteY7" fmla="*/ 979758 h 1088620"/>
                <a:gd name="connsiteX8" fmla="*/ 0 w 2737517"/>
                <a:gd name="connsiteY8" fmla="*/ 108862 h 10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37517" h="1088620">
                  <a:moveTo>
                    <a:pt x="0" y="108862"/>
                  </a:moveTo>
                  <a:cubicBezTo>
                    <a:pt x="0" y="48739"/>
                    <a:pt x="48739" y="0"/>
                    <a:pt x="108862" y="0"/>
                  </a:cubicBezTo>
                  <a:lnTo>
                    <a:pt x="2628655" y="0"/>
                  </a:lnTo>
                  <a:cubicBezTo>
                    <a:pt x="2688778" y="0"/>
                    <a:pt x="2737517" y="48739"/>
                    <a:pt x="2737517" y="108862"/>
                  </a:cubicBezTo>
                  <a:lnTo>
                    <a:pt x="2737517" y="979758"/>
                  </a:lnTo>
                  <a:cubicBezTo>
                    <a:pt x="2737517" y="1039881"/>
                    <a:pt x="2688778" y="1088620"/>
                    <a:pt x="2628655" y="1088620"/>
                  </a:cubicBezTo>
                  <a:lnTo>
                    <a:pt x="108862" y="1088620"/>
                  </a:lnTo>
                  <a:cubicBezTo>
                    <a:pt x="48739" y="1088620"/>
                    <a:pt x="0" y="1039881"/>
                    <a:pt x="0" y="979758"/>
                  </a:cubicBezTo>
                  <a:lnTo>
                    <a:pt x="0" y="108862"/>
                  </a:lnTo>
                  <a:close/>
                </a:path>
              </a:pathLst>
            </a:custGeom>
            <a:ln>
              <a:solidFill>
                <a:schemeClr val="bg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08085" tIns="82685" rIns="108085" bIns="82685" numCol="1" spcCol="1270" anchor="ctr" anchorCtr="0">
              <a:noAutofit/>
            </a:bodyPr>
            <a:lstStyle/>
            <a:p>
              <a:pPr lvl="0" algn="ctr" defTabSz="1778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3600" kern="1200" dirty="0"/>
                <a:t>Soluzione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6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Manutezione</a:t>
            </a:r>
            <a:r>
              <a:rPr lang="it-IT" dirty="0"/>
              <a:t> Database Active Directory</a:t>
            </a:r>
          </a:p>
        </p:txBody>
      </p:sp>
      <p:grpSp>
        <p:nvGrpSpPr>
          <p:cNvPr id="3" name="Gruppo 2"/>
          <p:cNvGrpSpPr/>
          <p:nvPr/>
        </p:nvGrpSpPr>
        <p:grpSpPr>
          <a:xfrm>
            <a:off x="159410" y="1956093"/>
            <a:ext cx="5742626" cy="4211998"/>
            <a:chOff x="4614827" y="2103170"/>
            <a:chExt cx="5742626" cy="4211998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4614827" y="2103170"/>
              <a:ext cx="5742626" cy="278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Info sui file del database e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compattazione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ttangolo 4"/>
            <p:cNvSpPr/>
            <p:nvPr/>
          </p:nvSpPr>
          <p:spPr bwMode="ltGray">
            <a:xfrm>
              <a:off x="4614827" y="2457374"/>
              <a:ext cx="5742626" cy="3857794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Arresto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servizio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AD 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Net Stop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Info sui file del database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</a:t>
              </a: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Instance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Files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Info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</a:t>
              </a:r>
              <a:r>
                <a:rPr kumimoji="0" lang="fr-FR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Compattazione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file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 Instance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Files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Compact to C:\NTDsTmp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REN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ntds.dit.org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Copy C:\NTDsTmp\ntds.dit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</p:txBody>
        </p:sp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0350" y="2511314"/>
              <a:ext cx="504000" cy="504000"/>
            </a:xfrm>
            <a:prstGeom prst="rect">
              <a:avLst/>
            </a:prstGeom>
          </p:spPr>
        </p:pic>
      </p:grpSp>
      <p:grpSp>
        <p:nvGrpSpPr>
          <p:cNvPr id="7" name="Gruppo 6"/>
          <p:cNvGrpSpPr/>
          <p:nvPr/>
        </p:nvGrpSpPr>
        <p:grpSpPr>
          <a:xfrm>
            <a:off x="5992174" y="1956092"/>
            <a:ext cx="5742626" cy="4212000"/>
            <a:chOff x="4614827" y="2103169"/>
            <a:chExt cx="5742626" cy="4212000"/>
          </a:xfrm>
        </p:grpSpPr>
        <p:sp>
          <p:nvSpPr>
            <p:cNvPr id="8" name="Rettangolo 7"/>
            <p:cNvSpPr/>
            <p:nvPr/>
          </p:nvSpPr>
          <p:spPr bwMode="ltGray">
            <a:xfrm>
              <a:off x="4614827" y="2103169"/>
              <a:ext cx="5742626" cy="421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Checksum e Recover DB</a:t>
              </a:r>
            </a:p>
          </p:txBody>
        </p:sp>
        <p:sp>
          <p:nvSpPr>
            <p:cNvPr id="9" name="Rettangolo 8"/>
            <p:cNvSpPr/>
            <p:nvPr/>
          </p:nvSpPr>
          <p:spPr bwMode="ltGray">
            <a:xfrm>
              <a:off x="4614827" y="2457373"/>
              <a:ext cx="5742626" cy="3857795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 Instance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Files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Checksum	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(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Controllo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integrità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fisica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)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Integrity	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(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Controllo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integrità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logica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)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Recover	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(Soft DB Recovery)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 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Recovery del DB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esentutl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/r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Repair del DB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esentutl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/p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Verifica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Integrità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DB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esentutl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/g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Eliminazione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logs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del %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SystemRoot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%\NTDS\*.log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Avvio servizio AD 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Net Start NTDS</a:t>
              </a:r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333" y="2515235"/>
              <a:ext cx="504000" cy="504000"/>
            </a:xfrm>
            <a:prstGeom prst="rect">
              <a:avLst/>
            </a:prstGeom>
          </p:spPr>
        </p:pic>
      </p:grpSp>
      <p:sp>
        <p:nvSpPr>
          <p:cNvPr id="11" name="Rettangolo 10"/>
          <p:cNvSpPr/>
          <p:nvPr/>
        </p:nvSpPr>
        <p:spPr>
          <a:xfrm>
            <a:off x="159410" y="6441501"/>
            <a:ext cx="11347658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+mj-lt"/>
              </a:rPr>
              <a:t>Active Directory database repair after Domain Controller failure:</a:t>
            </a:r>
            <a:r>
              <a:rPr lang="it-IT" sz="1050" dirty="0">
                <a:solidFill>
                  <a:prstClr val="black"/>
                </a:solidFill>
                <a:latin typeface="+mj-lt"/>
              </a:rPr>
              <a:t> http://www.dell.com/support/article/us/en/19/sln289101/windows-server--active-directory-database-repair-after-domain-controller-failure</a:t>
            </a:r>
          </a:p>
        </p:txBody>
      </p:sp>
      <p:sp>
        <p:nvSpPr>
          <p:cNvPr id="12" name="Ovale 11"/>
          <p:cNvSpPr>
            <a:spLocks noChangeAspect="1"/>
          </p:cNvSpPr>
          <p:nvPr/>
        </p:nvSpPr>
        <p:spPr>
          <a:xfrm>
            <a:off x="5332933" y="3171061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13" name="Freccia a destra con strisce 12"/>
          <p:cNvSpPr/>
          <p:nvPr/>
        </p:nvSpPr>
        <p:spPr>
          <a:xfrm>
            <a:off x="5353105" y="3789193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vale 13"/>
          <p:cNvSpPr>
            <a:spLocks noChangeAspect="1"/>
          </p:cNvSpPr>
          <p:nvPr/>
        </p:nvSpPr>
        <p:spPr>
          <a:xfrm>
            <a:off x="11155680" y="311391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3490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Troubleshooting</a:t>
            </a:r>
            <a:r>
              <a:rPr lang="it-IT" dirty="0"/>
              <a:t> del </a:t>
            </a:r>
            <a:r>
              <a:rPr lang="it-IT" dirty="0" smtClean="0"/>
              <a:t>DNS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Backup e </a:t>
            </a:r>
            <a:r>
              <a:rPr lang="it-IT" dirty="0" err="1"/>
              <a:t>Restore</a:t>
            </a:r>
            <a:r>
              <a:rPr lang="it-IT" dirty="0"/>
              <a:t> </a:t>
            </a:r>
            <a:r>
              <a:rPr lang="it-IT" dirty="0" smtClean="0"/>
              <a:t>del</a:t>
            </a:r>
            <a:br>
              <a:rPr lang="it-IT" dirty="0" smtClean="0"/>
            </a:br>
            <a:r>
              <a:rPr lang="it-IT" dirty="0" smtClean="0"/>
              <a:t>System </a:t>
            </a:r>
            <a:r>
              <a:rPr lang="it-IT" dirty="0"/>
              <a:t>State e delle GPO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7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Backup System State Backup</a:t>
            </a:r>
          </a:p>
        </p:txBody>
      </p:sp>
      <p:grpSp>
        <p:nvGrpSpPr>
          <p:cNvPr id="11" name="Gruppo 10"/>
          <p:cNvGrpSpPr/>
          <p:nvPr/>
        </p:nvGrpSpPr>
        <p:grpSpPr>
          <a:xfrm>
            <a:off x="112206" y="1310236"/>
            <a:ext cx="11967588" cy="5214496"/>
            <a:chOff x="120000" y="1310236"/>
            <a:chExt cx="11967588" cy="5214496"/>
          </a:xfrm>
        </p:grpSpPr>
        <p:sp>
          <p:nvSpPr>
            <p:cNvPr id="5" name="Rettangolo 4"/>
            <p:cNvSpPr/>
            <p:nvPr/>
          </p:nvSpPr>
          <p:spPr bwMode="ltGray">
            <a:xfrm>
              <a:off x="5675243" y="1310236"/>
              <a:ext cx="6412345" cy="52144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Gestione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Windows Backup con PowerShell</a:t>
              </a:r>
            </a:p>
          </p:txBody>
        </p:sp>
        <p:sp>
          <p:nvSpPr>
            <p:cNvPr id="6" name="Rettangolo 5"/>
            <p:cNvSpPr/>
            <p:nvPr/>
          </p:nvSpPr>
          <p:spPr bwMode="ltGray">
            <a:xfrm>
              <a:off x="120000" y="1310236"/>
              <a:ext cx="5436000" cy="304310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Elementi del System State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Registry</a:t>
              </a:r>
              <a:endPara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COM+ Class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Registration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database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Boot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files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 Certificate Services (AD CS) database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 database (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Ntds.dit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SYSVOL directory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Cluster service information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Microsoft Internet Information Services (IIS)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metadirectory</a:t>
              </a:r>
              <a:endPara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System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files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sotto Windows Resource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Protection</a:t>
              </a:r>
              <a:endPara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Federation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Services</a:t>
              </a:r>
            </a:p>
          </p:txBody>
        </p:sp>
        <p:sp>
          <p:nvSpPr>
            <p:cNvPr id="7" name="Rettangolo 6"/>
            <p:cNvSpPr/>
            <p:nvPr/>
          </p:nvSpPr>
          <p:spPr bwMode="ltGray">
            <a:xfrm>
              <a:off x="120000" y="4465738"/>
              <a:ext cx="5436000" cy="20589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Volumi critici di un Domain Controller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Volume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boot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files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Bootmgr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file e</a:t>
              </a:r>
              <a:b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Boot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Configuration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Data (BCD)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store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Volume sistema operativo e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registry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Volume SYSVOL directory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Volume Active Directory database (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Ntds.dit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)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Volume Active Directory database log </a:t>
              </a:r>
              <a:r>
                <a:rPr kumimoji="0" lang="it-IT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files</a:t>
              </a:r>
              <a:r>
                <a: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Rettangolo 7"/>
            <p:cNvSpPr/>
            <p:nvPr/>
          </p:nvSpPr>
          <p:spPr bwMode="ltGray">
            <a:xfrm>
              <a:off x="5675243" y="1745438"/>
              <a:ext cx="6412345" cy="4779294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Installazione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Windows Backup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add-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windowsfeature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windows-server-backup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includeallsubfeature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#Backup System State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Schedulato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Wbadmin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enable backup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addtarget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:&lt;target&gt; -schedule:21:00</a:t>
              </a:r>
              <a:b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systemstate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-quiet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#Backup Full System + System State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Schedulato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(Bare Metal restore)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Wbadmin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enable backup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addtarget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:&lt;target&gt; -schedule:21:00</a:t>
              </a:r>
              <a:b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systemstate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-quiet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allcritical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vssfull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#Backup System State manual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vssfull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e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allcritical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non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sono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supportati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 con start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systemstatebackup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Wbadmin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start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systemstatebackup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backuptarget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:&lt;drive&gt; -quiet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Elenco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System State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memorizzati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Wbadmin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get versions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Stato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backup in </a:t>
              </a: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esecuzione</a:t>
              </a: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Wbadmin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get status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</a:t>
              </a:r>
            </a:p>
          </p:txBody>
        </p:sp>
        <p:pic>
          <p:nvPicPr>
            <p:cNvPr id="9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5389" y="5994726"/>
              <a:ext cx="504000" cy="45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173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Restore</a:t>
            </a:r>
            <a:r>
              <a:rPr lang="it-IT" dirty="0"/>
              <a:t> Autoritativo e Non Autoritativo </a:t>
            </a:r>
          </a:p>
        </p:txBody>
      </p:sp>
      <p:grpSp>
        <p:nvGrpSpPr>
          <p:cNvPr id="2" name="Gruppo 1"/>
          <p:cNvGrpSpPr/>
          <p:nvPr/>
        </p:nvGrpSpPr>
        <p:grpSpPr>
          <a:xfrm>
            <a:off x="178564" y="1008000"/>
            <a:ext cx="11834873" cy="5535013"/>
            <a:chOff x="128861" y="760493"/>
            <a:chExt cx="11834873" cy="5535013"/>
          </a:xfrm>
        </p:grpSpPr>
        <p:sp>
          <p:nvSpPr>
            <p:cNvPr id="10" name="Figura a mano libera 9"/>
            <p:cNvSpPr/>
            <p:nvPr/>
          </p:nvSpPr>
          <p:spPr>
            <a:xfrm>
              <a:off x="128861" y="760493"/>
              <a:ext cx="5796000" cy="495015"/>
            </a:xfrm>
            <a:custGeom>
              <a:avLst/>
              <a:gdLst>
                <a:gd name="connsiteX0" fmla="*/ 0 w 5661724"/>
                <a:gd name="connsiteY0" fmla="*/ 0 h 495015"/>
                <a:gd name="connsiteX1" fmla="*/ 5661724 w 5661724"/>
                <a:gd name="connsiteY1" fmla="*/ 0 h 495015"/>
                <a:gd name="connsiteX2" fmla="*/ 5661724 w 5661724"/>
                <a:gd name="connsiteY2" fmla="*/ 495015 h 495015"/>
                <a:gd name="connsiteX3" fmla="*/ 0 w 5661724"/>
                <a:gd name="connsiteY3" fmla="*/ 495015 h 495015"/>
                <a:gd name="connsiteX4" fmla="*/ 0 w 5661724"/>
                <a:gd name="connsiteY4" fmla="*/ 0 h 49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1724" h="495015">
                  <a:moveTo>
                    <a:pt x="0" y="0"/>
                  </a:moveTo>
                  <a:lnTo>
                    <a:pt x="5661724" y="0"/>
                  </a:lnTo>
                  <a:lnTo>
                    <a:pt x="5661724" y="495015"/>
                  </a:lnTo>
                  <a:lnTo>
                    <a:pt x="0" y="495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b="1" kern="1200" dirty="0" smtClean="0">
                  <a:solidFill>
                    <a:schemeClr val="tx2"/>
                  </a:solidFill>
                </a:rPr>
                <a:t>Non Autoritativo</a:t>
              </a:r>
              <a:endParaRPr lang="it-IT" sz="2000" b="1" kern="1200" dirty="0">
                <a:solidFill>
                  <a:schemeClr val="tx2"/>
                </a:solidFill>
              </a:endParaRPr>
            </a:p>
          </p:txBody>
        </p:sp>
        <p:sp>
          <p:nvSpPr>
            <p:cNvPr id="11" name="Figura a mano libera 10"/>
            <p:cNvSpPr/>
            <p:nvPr/>
          </p:nvSpPr>
          <p:spPr>
            <a:xfrm>
              <a:off x="128861" y="1255506"/>
              <a:ext cx="5796000" cy="5040000"/>
            </a:xfrm>
            <a:custGeom>
              <a:avLst/>
              <a:gdLst>
                <a:gd name="connsiteX0" fmla="*/ 0 w 5661724"/>
                <a:gd name="connsiteY0" fmla="*/ 0 h 5081647"/>
                <a:gd name="connsiteX1" fmla="*/ 5661724 w 5661724"/>
                <a:gd name="connsiteY1" fmla="*/ 0 h 5081647"/>
                <a:gd name="connsiteX2" fmla="*/ 5661724 w 5661724"/>
                <a:gd name="connsiteY2" fmla="*/ 5081647 h 5081647"/>
                <a:gd name="connsiteX3" fmla="*/ 0 w 5661724"/>
                <a:gd name="connsiteY3" fmla="*/ 5081647 h 5081647"/>
                <a:gd name="connsiteX4" fmla="*/ 0 w 5661724"/>
                <a:gd name="connsiteY4" fmla="*/ 0 h 508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1724" h="5081647">
                  <a:moveTo>
                    <a:pt x="0" y="0"/>
                  </a:moveTo>
                  <a:lnTo>
                    <a:pt x="5661724" y="0"/>
                  </a:lnTo>
                  <a:lnTo>
                    <a:pt x="5661724" y="5081647"/>
                  </a:lnTo>
                  <a:lnTo>
                    <a:pt x="0" y="5081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1" kern="1200" dirty="0" smtClean="0">
                  <a:solidFill>
                    <a:schemeClr val="accent2"/>
                  </a:solidFill>
                </a:rPr>
                <a:t>Non vengono modificati </a:t>
              </a:r>
              <a:r>
                <a:rPr lang="it-IT" sz="2000" b="0" i="1" kern="1200" dirty="0" err="1" smtClean="0">
                  <a:solidFill>
                    <a:schemeClr val="accent2"/>
                  </a:solidFill>
                </a:rPr>
                <a:t>timestamp</a:t>
              </a:r>
              <a:r>
                <a:rPr lang="it-IT" sz="2000" b="0" i="1" kern="1200" dirty="0" smtClean="0">
                  <a:solidFill>
                    <a:schemeClr val="accent2"/>
                  </a:solidFill>
                </a:rPr>
                <a:t> o USN</a:t>
              </a:r>
              <a:r>
                <a:rPr lang="it-IT" sz="2000" b="0" i="0" kern="1200" dirty="0" smtClean="0">
                  <a:solidFill>
                    <a:schemeClr val="accent2"/>
                  </a:solidFill>
                </a:rPr>
                <a:t> </a:t>
              </a:r>
              <a:r>
                <a:rPr lang="it-IT" sz="2000" b="0" i="0" kern="1200" dirty="0" smtClean="0">
                  <a:solidFill>
                    <a:srgbClr val="000000"/>
                  </a:solidFill>
                </a:rPr>
                <a:t>(Update </a:t>
              </a:r>
              <a:r>
                <a:rPr lang="it-IT" sz="2000" b="0" i="0" kern="1200" dirty="0" err="1" smtClean="0">
                  <a:solidFill>
                    <a:srgbClr val="000000"/>
                  </a:solidFill>
                </a:rPr>
                <a:t>Sequence</a:t>
              </a:r>
              <a:r>
                <a:rPr lang="it-IT" sz="2000" b="0" i="0" kern="1200" dirty="0" smtClean="0">
                  <a:solidFill>
                    <a:srgbClr val="000000"/>
                  </a:solidFill>
                </a:rPr>
                <a:t> </a:t>
              </a:r>
              <a:r>
                <a:rPr lang="it-IT" sz="2000" b="0" i="0" kern="1200" dirty="0" err="1" smtClean="0">
                  <a:solidFill>
                    <a:srgbClr val="000000"/>
                  </a:solidFill>
                </a:rPr>
                <a:t>Number</a:t>
              </a:r>
              <a:r>
                <a:rPr lang="it-IT" sz="2000" b="0" i="0" kern="1200" dirty="0" smtClean="0">
                  <a:solidFill>
                    <a:srgbClr val="000000"/>
                  </a:solidFill>
                </a:rPr>
                <a:t>) degli oggetti ripristinati</a:t>
              </a:r>
              <a:endParaRPr lang="it-IT" sz="2000" b="0" i="0" kern="1200" dirty="0">
                <a:solidFill>
                  <a:srgbClr val="000000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1" kern="1200" dirty="0" err="1">
                  <a:solidFill>
                    <a:schemeClr val="accent2"/>
                  </a:solidFill>
                </a:rPr>
                <a:t>Alla replica successiva il DC riceve le modifiche</a:t>
              </a:r>
              <a:r>
                <a:rPr lang="it-IT" sz="2000" b="0" i="0" kern="1200" dirty="0" err="1">
                  <a:solidFill>
                    <a:schemeClr val="accent2"/>
                  </a:solidFill>
                </a:rPr>
                <a:t> </a:t>
              </a:r>
              <a:r>
                <a:rPr lang="it-IT" sz="2000" b="0" i="0" kern="1200" dirty="0" err="1">
                  <a:solidFill>
                    <a:srgbClr val="000000"/>
                  </a:solidFill>
                </a:rPr>
                <a:t>intercorse dopo il backup del System State ripristinato dagli altri DC</a:t>
              </a:r>
            </a:p>
          </p:txBody>
        </p:sp>
        <p:sp>
          <p:nvSpPr>
            <p:cNvPr id="12" name="Figura a mano libera 11"/>
            <p:cNvSpPr/>
            <p:nvPr/>
          </p:nvSpPr>
          <p:spPr>
            <a:xfrm>
              <a:off x="6167734" y="760493"/>
              <a:ext cx="5796000" cy="495015"/>
            </a:xfrm>
            <a:custGeom>
              <a:avLst/>
              <a:gdLst>
                <a:gd name="connsiteX0" fmla="*/ 0 w 5661724"/>
                <a:gd name="connsiteY0" fmla="*/ 0 h 495015"/>
                <a:gd name="connsiteX1" fmla="*/ 5661724 w 5661724"/>
                <a:gd name="connsiteY1" fmla="*/ 0 h 495015"/>
                <a:gd name="connsiteX2" fmla="*/ 5661724 w 5661724"/>
                <a:gd name="connsiteY2" fmla="*/ 495015 h 495015"/>
                <a:gd name="connsiteX3" fmla="*/ 0 w 5661724"/>
                <a:gd name="connsiteY3" fmla="*/ 495015 h 495015"/>
                <a:gd name="connsiteX4" fmla="*/ 0 w 5661724"/>
                <a:gd name="connsiteY4" fmla="*/ 0 h 49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1724" h="495015">
                  <a:moveTo>
                    <a:pt x="0" y="0"/>
                  </a:moveTo>
                  <a:lnTo>
                    <a:pt x="5661724" y="0"/>
                  </a:lnTo>
                  <a:lnTo>
                    <a:pt x="5661724" y="495015"/>
                  </a:lnTo>
                  <a:lnTo>
                    <a:pt x="0" y="495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9644969"/>
                <a:satOff val="-8667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000" b="1" kern="1200" dirty="0" smtClean="0"/>
                <a:t>Autoritativo</a:t>
              </a:r>
              <a:endParaRPr lang="it-IT" sz="2000" b="1" kern="1200" dirty="0"/>
            </a:p>
          </p:txBody>
        </p:sp>
        <p:sp>
          <p:nvSpPr>
            <p:cNvPr id="13" name="Figura a mano libera 12"/>
            <p:cNvSpPr/>
            <p:nvPr/>
          </p:nvSpPr>
          <p:spPr>
            <a:xfrm>
              <a:off x="6167734" y="1255506"/>
              <a:ext cx="5796000" cy="5040000"/>
            </a:xfrm>
            <a:custGeom>
              <a:avLst/>
              <a:gdLst>
                <a:gd name="connsiteX0" fmla="*/ 0 w 5661724"/>
                <a:gd name="connsiteY0" fmla="*/ 0 h 5081647"/>
                <a:gd name="connsiteX1" fmla="*/ 5661724 w 5661724"/>
                <a:gd name="connsiteY1" fmla="*/ 0 h 5081647"/>
                <a:gd name="connsiteX2" fmla="*/ 5661724 w 5661724"/>
                <a:gd name="connsiteY2" fmla="*/ 5081647 h 5081647"/>
                <a:gd name="connsiteX3" fmla="*/ 0 w 5661724"/>
                <a:gd name="connsiteY3" fmla="*/ 5081647 h 5081647"/>
                <a:gd name="connsiteX4" fmla="*/ 0 w 5661724"/>
                <a:gd name="connsiteY4" fmla="*/ 0 h 508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1724" h="5081647">
                  <a:moveTo>
                    <a:pt x="0" y="0"/>
                  </a:moveTo>
                  <a:lnTo>
                    <a:pt x="5661724" y="0"/>
                  </a:lnTo>
                  <a:lnTo>
                    <a:pt x="5661724" y="5081647"/>
                  </a:lnTo>
                  <a:lnTo>
                    <a:pt x="0" y="5081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tint val="40000"/>
                <a:alpha val="90000"/>
                <a:hueOff val="9193023"/>
                <a:satOff val="-3920"/>
                <a:lumOff val="-39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0" kern="1200" dirty="0" smtClean="0">
                  <a:solidFill>
                    <a:srgbClr val="000000"/>
                  </a:solidFill>
                </a:rPr>
                <a:t>Ripristino di oggetti, container o dell’intero DB di AD allo stato del backup del System State</a:t>
              </a:r>
              <a:endParaRPr lang="it-IT" sz="2000" b="0" i="0" kern="1200" dirty="0">
                <a:solidFill>
                  <a:srgbClr val="000000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1" kern="1200" dirty="0" err="1">
                  <a:solidFill>
                    <a:schemeClr val="accent2"/>
                  </a:solidFill>
                </a:rPr>
                <a:t>Il timestamp viene aggiornato</a:t>
              </a:r>
              <a:r>
                <a:rPr lang="it-IT" sz="2000" b="0" i="1" kern="1200" dirty="0" err="1">
                  <a:solidFill>
                    <a:srgbClr val="000000"/>
                  </a:solidFill>
                </a:rPr>
                <a:t> e </a:t>
              </a:r>
              <a:r>
                <a:rPr lang="it-IT" sz="2000" b="0" i="0" kern="1200" dirty="0" err="1">
                  <a:solidFill>
                    <a:srgbClr val="000000"/>
                  </a:solidFill>
                </a:rPr>
                <a:t>l’USN (Update Sequence Number) </a:t>
              </a:r>
              <a:r>
                <a:rPr lang="it-IT" sz="2000" b="0" i="1" kern="1200" dirty="0" err="1">
                  <a:solidFill>
                    <a:schemeClr val="accent2"/>
                  </a:solidFill>
                </a:rPr>
                <a:t>viene incrementato di 100.000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1" kern="1200" dirty="0" err="1">
                  <a:solidFill>
                    <a:schemeClr val="accent2"/>
                  </a:solidFill>
                </a:rPr>
                <a:t>Alla replica successiva il DC invia gli aggiornamenti degli oggetti ripristinati agli altri DC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1" kern="1200" dirty="0" err="1">
                  <a:solidFill>
                    <a:schemeClr val="accent2"/>
                  </a:solidFill>
                </a:rPr>
                <a:t>I back-links degli oggetti ripristinati</a:t>
              </a:r>
              <a:r>
                <a:rPr lang="it-IT" sz="2000" b="0" i="0" kern="1200" dirty="0" err="1">
                  <a:solidFill>
                    <a:srgbClr val="000000"/>
                  </a:solidFill>
                </a:rPr>
                <a:t> (xes. Groups</a:t>
              </a:r>
              <a:r>
                <a:rPr lang="it-IT" sz="2000" b="0" i="0" kern="1200" dirty="0">
                  <a:solidFill>
                    <a:srgbClr val="000000"/>
                  </a:solidFill>
                </a:rPr>
                <a:t> </a:t>
              </a:r>
              <a:r>
                <a:rPr lang="it-IT" sz="2000" b="0" i="0" kern="1200" dirty="0" err="1">
                  <a:solidFill>
                    <a:srgbClr val="000000"/>
                  </a:solidFill>
                </a:rPr>
                <a:t>Membership</a:t>
              </a:r>
              <a:r>
                <a:rPr lang="it-IT" sz="2000" b="0" i="0" kern="1200" dirty="0">
                  <a:solidFill>
                    <a:srgbClr val="000000"/>
                  </a:solidFill>
                </a:rPr>
                <a:t>) </a:t>
              </a:r>
              <a:r>
                <a:rPr lang="it-IT" sz="2000" b="0" i="1" kern="1200" dirty="0">
                  <a:solidFill>
                    <a:schemeClr val="accent2"/>
                  </a:solidFill>
                </a:rPr>
                <a:t>sono ripristinati solo se sono stati creati in una foresta con livello funzionale WS2003/WS2003 Interim o successivo</a:t>
              </a:r>
              <a:r>
                <a:rPr lang="it-IT" sz="2000" b="0" i="0" kern="1200" dirty="0">
                  <a:solidFill>
                    <a:srgbClr val="000000"/>
                  </a:solidFill>
                </a:rPr>
                <a:t> </a:t>
              </a:r>
              <a:r>
                <a:rPr lang="it-IT" sz="2000" b="0" i="0" kern="1200" dirty="0" smtClean="0">
                  <a:solidFill>
                    <a:srgbClr val="000000"/>
                  </a:solidFill>
                </a:rPr>
                <a:t>(a partire da WS2003 SP1 </a:t>
              </a:r>
              <a:r>
                <a:rPr lang="it-IT" sz="2000" b="0" i="0" kern="1200" dirty="0">
                  <a:solidFill>
                    <a:srgbClr val="000000"/>
                  </a:solidFill>
                </a:rPr>
                <a:t>è possibile usare LDIF per ricrearli)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it-IT" sz="2000" b="0" i="0" kern="1200" dirty="0">
                  <a:solidFill>
                    <a:srgbClr val="000000"/>
                  </a:solidFill>
                </a:rPr>
                <a:t>La password dell’account computer viene rinegoziata ogni 30gg, quindi un </a:t>
              </a:r>
              <a:r>
                <a:rPr lang="it-IT" sz="2000" b="0" i="1" kern="1200" dirty="0" err="1">
                  <a:solidFill>
                    <a:schemeClr val="accent2"/>
                  </a:solidFill>
                </a:rPr>
                <a:t>restore</a:t>
              </a:r>
              <a:r>
                <a:rPr lang="it-IT" sz="2000" b="0" i="1" kern="1200" dirty="0">
                  <a:solidFill>
                    <a:schemeClr val="accent2"/>
                  </a:solidFill>
                </a:rPr>
                <a:t> autoritativo può causare il blocco della relazione di trust/join dei computer</a:t>
              </a:r>
              <a:r>
                <a:rPr lang="it-IT" sz="2000" b="0" i="0" kern="1200" dirty="0">
                  <a:solidFill>
                    <a:srgbClr val="000000"/>
                  </a:solidFill>
                </a:rPr>
                <a:t> che hanno rinegoziato dopo backup </a:t>
              </a:r>
              <a:r>
                <a:rPr lang="it-IT" sz="2000" b="0" i="0" kern="1200" dirty="0" smtClean="0">
                  <a:solidFill>
                    <a:srgbClr val="000000"/>
                  </a:solidFill>
                </a:rPr>
                <a:t>ripristinato</a:t>
              </a:r>
              <a:endParaRPr lang="it-IT" sz="2000" b="0" i="0" kern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Rettangolo 8"/>
          <p:cNvSpPr/>
          <p:nvPr/>
        </p:nvSpPr>
        <p:spPr>
          <a:xfrm>
            <a:off x="178564" y="6623269"/>
            <a:ext cx="6647654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050" b="1" dirty="0">
                <a:solidFill>
                  <a:schemeClr val="tx2"/>
                </a:solidFill>
              </a:rPr>
              <a:t>How the Active Directory Replication Model Works:</a:t>
            </a:r>
            <a:r>
              <a:rPr lang="it-IT" sz="1050" dirty="0" smtClean="0">
                <a:solidFill>
                  <a:schemeClr val="tx2"/>
                </a:solidFill>
              </a:rPr>
              <a:t> </a:t>
            </a:r>
            <a:r>
              <a:rPr lang="it-IT" sz="1050" dirty="0">
                <a:solidFill>
                  <a:schemeClr val="tx2"/>
                </a:solidFill>
              </a:rPr>
              <a:t>http://technet.microsoft.com/en-us/library/cc772726(v=ws.10).aspx</a:t>
            </a:r>
          </a:p>
        </p:txBody>
      </p:sp>
    </p:spTree>
    <p:extLst>
      <p:ext uri="{BB962C8B-B14F-4D97-AF65-F5344CB8AC3E}">
        <p14:creationId xmlns:p14="http://schemas.microsoft.com/office/powerpoint/2010/main" val="4148111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Restore</a:t>
            </a:r>
            <a:r>
              <a:rPr lang="it-IT" dirty="0"/>
              <a:t> non autoritativo System State</a:t>
            </a:r>
          </a:p>
        </p:txBody>
      </p:sp>
      <p:sp>
        <p:nvSpPr>
          <p:cNvPr id="3" name="Rettangolo 2"/>
          <p:cNvSpPr/>
          <p:nvPr/>
        </p:nvSpPr>
        <p:spPr bwMode="ltGray">
          <a:xfrm>
            <a:off x="130931" y="2100821"/>
            <a:ext cx="4500000" cy="225482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Avvio in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 (DSRM)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Premere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F8 all’avvio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non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</a:t>
            </a:r>
            <a:b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/set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dsrepair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4760744" y="2102817"/>
            <a:ext cx="7308000" cy="2254821"/>
            <a:chOff x="4614827" y="2103170"/>
            <a:chExt cx="7308000" cy="2254821"/>
          </a:xfrm>
        </p:grpSpPr>
        <p:sp>
          <p:nvSpPr>
            <p:cNvPr id="5" name="Rettangolo 4"/>
            <p:cNvSpPr/>
            <p:nvPr/>
          </p:nvSpPr>
          <p:spPr bwMode="ltGray">
            <a:xfrm>
              <a:off x="4614827" y="2103170"/>
              <a:ext cx="7308000" cy="2254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System state con Windows Backup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ttangolo 5"/>
            <p:cNvSpPr/>
            <p:nvPr/>
          </p:nvSpPr>
          <p:spPr bwMode="ltGray">
            <a:xfrm>
              <a:off x="4614827" y="2540500"/>
              <a:ext cx="7308000" cy="1817491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Ricostruzione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catalog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restore catalog -enable backup -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backuptarget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:&lt;location&gt;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Elenco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backup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memorizzati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get versions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Restore di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una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versione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start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systemstaterecovery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-version:&lt;version&gt; -quiet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Riavviare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DC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Shutdown -r –t 0</a:t>
              </a:r>
            </a:p>
          </p:txBody>
        </p:sp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697" y="3776326"/>
              <a:ext cx="504000" cy="504000"/>
            </a:xfrm>
            <a:prstGeom prst="rect">
              <a:avLst/>
            </a:prstGeom>
          </p:spPr>
        </p:pic>
      </p:grpSp>
      <p:grpSp>
        <p:nvGrpSpPr>
          <p:cNvPr id="8" name="Gruppo 7"/>
          <p:cNvGrpSpPr/>
          <p:nvPr/>
        </p:nvGrpSpPr>
        <p:grpSpPr>
          <a:xfrm>
            <a:off x="130931" y="4454956"/>
            <a:ext cx="4500000" cy="1794030"/>
            <a:chOff x="224104" y="4451127"/>
            <a:chExt cx="3945555" cy="1794030"/>
          </a:xfrm>
        </p:grpSpPr>
        <p:sp>
          <p:nvSpPr>
            <p:cNvPr id="9" name="Rettangolo 8"/>
            <p:cNvSpPr/>
            <p:nvPr/>
          </p:nvSpPr>
          <p:spPr bwMode="ltGray">
            <a:xfrm>
              <a:off x="224104" y="4451127"/>
              <a:ext cx="3945555" cy="17940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Modifica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password DSRM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Rettangolo 9"/>
            <p:cNvSpPr/>
            <p:nvPr/>
          </p:nvSpPr>
          <p:spPr bwMode="ltGray">
            <a:xfrm>
              <a:off x="224104" y="4824856"/>
              <a:ext cx="3945555" cy="1420301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set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dsrm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password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reset password on server &lt;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nome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DC&gt;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&lt;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nuova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password&gt;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&lt;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conferma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nuova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password&gt;</a:t>
              </a:r>
              <a:b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</p:txBody>
        </p:sp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110" y="5673063"/>
              <a:ext cx="504000" cy="504000"/>
            </a:xfrm>
            <a:prstGeom prst="rect">
              <a:avLst/>
            </a:prstGeom>
          </p:spPr>
        </p:pic>
      </p:grpSp>
      <p:sp>
        <p:nvSpPr>
          <p:cNvPr id="13" name="Ovale 12"/>
          <p:cNvSpPr>
            <a:spLocks noChangeAspect="1"/>
          </p:cNvSpPr>
          <p:nvPr/>
        </p:nvSpPr>
        <p:spPr>
          <a:xfrm>
            <a:off x="4159687" y="213132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14" name="Rettangolo 13"/>
          <p:cNvSpPr/>
          <p:nvPr/>
        </p:nvSpPr>
        <p:spPr bwMode="ltGray">
          <a:xfrm>
            <a:off x="4760744" y="4451127"/>
            <a:ext cx="7308000" cy="179403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Disabilitazione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Autenticarsi con le credenziali DSRM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Attendere che il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sia terminato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deletevalue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</p:txBody>
      </p:sp>
      <p:sp>
        <p:nvSpPr>
          <p:cNvPr id="15" name="Ovale 14"/>
          <p:cNvSpPr>
            <a:spLocks noChangeAspect="1"/>
          </p:cNvSpPr>
          <p:nvPr/>
        </p:nvSpPr>
        <p:spPr>
          <a:xfrm>
            <a:off x="11540038" y="2200136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6" name="Ovale 15"/>
          <p:cNvSpPr>
            <a:spLocks noChangeAspect="1"/>
          </p:cNvSpPr>
          <p:nvPr/>
        </p:nvSpPr>
        <p:spPr>
          <a:xfrm>
            <a:off x="11540038" y="4531791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17" name="Freccia a destra con strisce 16"/>
          <p:cNvSpPr/>
          <p:nvPr/>
        </p:nvSpPr>
        <p:spPr>
          <a:xfrm>
            <a:off x="4159687" y="3247018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Freccia a destra con strisce 17"/>
          <p:cNvSpPr/>
          <p:nvPr/>
        </p:nvSpPr>
        <p:spPr>
          <a:xfrm rot="5400000">
            <a:off x="9039520" y="3829973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Stella a 32 punte 11"/>
          <p:cNvSpPr>
            <a:spLocks noChangeAspect="1"/>
          </p:cNvSpPr>
          <p:nvPr/>
        </p:nvSpPr>
        <p:spPr bwMode="ltGray">
          <a:xfrm>
            <a:off x="3667667" y="4338028"/>
            <a:ext cx="1152000" cy="1152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1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Nel caso non la si conosca</a:t>
            </a:r>
          </a:p>
        </p:txBody>
      </p:sp>
    </p:spTree>
    <p:extLst>
      <p:ext uri="{BB962C8B-B14F-4D97-AF65-F5344CB8AC3E}">
        <p14:creationId xmlns:p14="http://schemas.microsoft.com/office/powerpoint/2010/main" val="91178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Restore</a:t>
            </a:r>
            <a:r>
              <a:rPr lang="it-IT" dirty="0"/>
              <a:t> autoritativo System State</a:t>
            </a:r>
          </a:p>
        </p:txBody>
      </p:sp>
      <p:sp>
        <p:nvSpPr>
          <p:cNvPr id="3" name="Rettangolo 2"/>
          <p:cNvSpPr/>
          <p:nvPr/>
        </p:nvSpPr>
        <p:spPr bwMode="ltGray">
          <a:xfrm>
            <a:off x="130931" y="1812589"/>
            <a:ext cx="4500000" cy="220464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Avvio in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 (DSRM)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Premere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F8 all’avvio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non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</a:t>
            </a:r>
            <a:b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/set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dsrepair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</p:txBody>
      </p:sp>
      <p:sp>
        <p:nvSpPr>
          <p:cNvPr id="4" name="Ovale 3"/>
          <p:cNvSpPr>
            <a:spLocks noChangeAspect="1"/>
          </p:cNvSpPr>
          <p:nvPr/>
        </p:nvSpPr>
        <p:spPr>
          <a:xfrm>
            <a:off x="4108641" y="1867755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" name="Ovale 4"/>
          <p:cNvSpPr>
            <a:spLocks noChangeAspect="1"/>
          </p:cNvSpPr>
          <p:nvPr/>
        </p:nvSpPr>
        <p:spPr>
          <a:xfrm>
            <a:off x="11543363" y="1911905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solidFill>
              <a:srgbClr val="D34817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4760744" y="1814586"/>
            <a:ext cx="7308000" cy="2202651"/>
            <a:chOff x="4614827" y="2103170"/>
            <a:chExt cx="7308000" cy="2202651"/>
          </a:xfrm>
        </p:grpSpPr>
        <p:sp>
          <p:nvSpPr>
            <p:cNvPr id="7" name="Rettangolo 6"/>
            <p:cNvSpPr/>
            <p:nvPr/>
          </p:nvSpPr>
          <p:spPr bwMode="ltGray">
            <a:xfrm>
              <a:off x="4614827" y="2103170"/>
              <a:ext cx="7308000" cy="20093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System state con Windows Backup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ttangolo 7"/>
            <p:cNvSpPr/>
            <p:nvPr/>
          </p:nvSpPr>
          <p:spPr bwMode="ltGray">
            <a:xfrm>
              <a:off x="4614827" y="2540500"/>
              <a:ext cx="7308000" cy="1765321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Ricostruzione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catalog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restore catalog -enable backup -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backuptarget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:&lt;location&gt;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Elenco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backup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memorizzati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get versions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Restore di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una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versione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start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systemstaterecovery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-version:&lt;version&gt; -quiet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Riavviare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DC e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autenticarsi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con le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credenziali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DSRM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Shutdown -r –t 0</a:t>
              </a:r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121" y="3852920"/>
              <a:ext cx="360000" cy="360000"/>
            </a:xfrm>
            <a:prstGeom prst="rect">
              <a:avLst/>
            </a:prstGeom>
          </p:spPr>
        </p:pic>
      </p:grpSp>
      <p:sp>
        <p:nvSpPr>
          <p:cNvPr id="10" name="Freccia a destra con strisce 9"/>
          <p:cNvSpPr/>
          <p:nvPr/>
        </p:nvSpPr>
        <p:spPr>
          <a:xfrm>
            <a:off x="4108641" y="2974144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1" name="Gruppo 10"/>
          <p:cNvGrpSpPr/>
          <p:nvPr/>
        </p:nvGrpSpPr>
        <p:grpSpPr>
          <a:xfrm>
            <a:off x="4760744" y="4075205"/>
            <a:ext cx="7308000" cy="2176508"/>
            <a:chOff x="4614827" y="2103170"/>
            <a:chExt cx="7308000" cy="2176508"/>
          </a:xfrm>
        </p:grpSpPr>
        <p:sp>
          <p:nvSpPr>
            <p:cNvPr id="12" name="Rettangolo 11"/>
            <p:cNvSpPr/>
            <p:nvPr/>
          </p:nvSpPr>
          <p:spPr bwMode="ltGray">
            <a:xfrm>
              <a:off x="4614827" y="2103170"/>
              <a:ext cx="7308000" cy="21765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Impostazione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versione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Rettangolo 12"/>
            <p:cNvSpPr/>
            <p:nvPr/>
          </p:nvSpPr>
          <p:spPr bwMode="ltGray">
            <a:xfrm>
              <a:off x="4614827" y="2540500"/>
              <a:ext cx="7308000" cy="1739178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 Instance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Authoritative Restore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	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Restore Object &lt;DN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Oggetto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	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Restore Subtree &lt;DN&gt;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D34817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	Restore Database 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	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</p:txBody>
        </p:sp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8121" y="3831238"/>
              <a:ext cx="360000" cy="360000"/>
            </a:xfrm>
            <a:prstGeom prst="rect">
              <a:avLst/>
            </a:prstGeom>
          </p:spPr>
        </p:pic>
      </p:grpSp>
      <p:sp>
        <p:nvSpPr>
          <p:cNvPr id="15" name="Rettangolo 14"/>
          <p:cNvSpPr/>
          <p:nvPr/>
        </p:nvSpPr>
        <p:spPr bwMode="ltGray">
          <a:xfrm>
            <a:off x="130931" y="4075205"/>
            <a:ext cx="4500000" cy="217650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Disabilitazione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Autenticarsi con le credenziali DSRM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Attendere che il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sia terminato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</a:t>
            </a:r>
            <a:b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deletevalue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</p:txBody>
      </p:sp>
      <p:sp>
        <p:nvSpPr>
          <p:cNvPr id="16" name="Ovale 15"/>
          <p:cNvSpPr>
            <a:spLocks noChangeAspect="1"/>
          </p:cNvSpPr>
          <p:nvPr/>
        </p:nvSpPr>
        <p:spPr>
          <a:xfrm>
            <a:off x="11540038" y="186171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7" name="Ovale 16"/>
          <p:cNvSpPr>
            <a:spLocks noChangeAspect="1"/>
          </p:cNvSpPr>
          <p:nvPr/>
        </p:nvSpPr>
        <p:spPr>
          <a:xfrm>
            <a:off x="11545050" y="4130635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18" name="Ovale 17"/>
          <p:cNvSpPr>
            <a:spLocks noChangeAspect="1"/>
          </p:cNvSpPr>
          <p:nvPr/>
        </p:nvSpPr>
        <p:spPr>
          <a:xfrm>
            <a:off x="4108641" y="4130635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19" name="Freccia a destra con strisce 18"/>
          <p:cNvSpPr/>
          <p:nvPr/>
        </p:nvSpPr>
        <p:spPr>
          <a:xfrm rot="5400000">
            <a:off x="10488589" y="3669360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Freccia a destra con strisce 19"/>
          <p:cNvSpPr/>
          <p:nvPr/>
        </p:nvSpPr>
        <p:spPr>
          <a:xfrm flipH="1">
            <a:off x="4108641" y="4980533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ttangolo 20"/>
          <p:cNvSpPr/>
          <p:nvPr/>
        </p:nvSpPr>
        <p:spPr bwMode="ltGray">
          <a:xfrm>
            <a:off x="8668507" y="4754915"/>
            <a:ext cx="3285531" cy="89187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Composizione </a:t>
            </a:r>
            <a:r>
              <a:rPr kumimoji="0" lang="it-IT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Distinguished</a:t>
            </a:r>
            <a:r>
              <a:rPr kumimoji="0" lang="it-IT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</a:t>
            </a:r>
            <a:r>
              <a:rPr kumimoji="0" lang="it-IT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(DN)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cn</a:t>
            </a:r>
            <a:r>
              <a:rPr kumimoji="0" lang="it-IT" sz="105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=common </a:t>
            </a:r>
            <a:r>
              <a:rPr kumimoji="0" lang="it-IT" sz="1050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name,ou</a:t>
            </a:r>
            <a:r>
              <a:rPr kumimoji="0" lang="it-IT" sz="105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=</a:t>
            </a:r>
            <a:r>
              <a:rPr kumimoji="0" lang="it-IT" sz="1050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organizational</a:t>
            </a:r>
            <a:r>
              <a:rPr kumimoji="0" lang="it-IT" sz="105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sz="1050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unit</a:t>
            </a:r>
            <a:r>
              <a:rPr kumimoji="0" lang="it-IT" sz="105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dc=domain component1, dc=domain component2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esempio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ermannog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=Staff, dc=</a:t>
            </a:r>
            <a:r>
              <a:rPr kumimoji="0" 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ictpower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dc=it</a:t>
            </a:r>
            <a:endParaRPr kumimoji="0" lang="it-IT" sz="105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639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Restore</a:t>
            </a:r>
            <a:r>
              <a:rPr lang="it-IT" dirty="0"/>
              <a:t> autoritativo </a:t>
            </a:r>
            <a:r>
              <a:rPr lang="it-IT" dirty="0" err="1"/>
              <a:t>Sysvol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 bwMode="ltGray">
          <a:xfrm>
            <a:off x="130931" y="1464712"/>
            <a:ext cx="4500000" cy="214400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Avvio in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 (DSRM)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Premere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F8 all’avvio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 non si ha accesso alla console locale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</a:t>
            </a:r>
            <a:b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/set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dsrepair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Ovale 3"/>
          <p:cNvSpPr>
            <a:spLocks noChangeAspect="1"/>
          </p:cNvSpPr>
          <p:nvPr/>
        </p:nvSpPr>
        <p:spPr>
          <a:xfrm>
            <a:off x="4106772" y="1514521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130931" y="3827458"/>
            <a:ext cx="8876882" cy="2414314"/>
            <a:chOff x="4614827" y="2103170"/>
            <a:chExt cx="8876882" cy="2414314"/>
          </a:xfrm>
        </p:grpSpPr>
        <p:sp>
          <p:nvSpPr>
            <p:cNvPr id="6" name="Rettangolo 5"/>
            <p:cNvSpPr/>
            <p:nvPr/>
          </p:nvSpPr>
          <p:spPr bwMode="ltGray">
            <a:xfrm>
              <a:off x="4614827" y="2103170"/>
              <a:ext cx="8876882" cy="24143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System state con Windows Backup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ttangolo 6"/>
            <p:cNvSpPr/>
            <p:nvPr/>
          </p:nvSpPr>
          <p:spPr bwMode="ltGray">
            <a:xfrm>
              <a:off x="4614827" y="2540500"/>
              <a:ext cx="8876882" cy="1976984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Ricostruzione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catalog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restore catalog -enable backup -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backuptarget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:&lt;location&gt;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Elenco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backup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memorizzati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get versions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Restore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Sysvol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da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una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versione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wbadmin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start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systemstaterecovery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-version:&lt;version&gt; -quiet -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authsysvol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Riavviare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il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DC e a</a:t>
              </a: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utenticarsi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con le credenziali DSRM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Shutdown -r –t 0</a:t>
              </a:r>
            </a:p>
          </p:txBody>
        </p:sp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9188" y="3943530"/>
              <a:ext cx="504000" cy="504000"/>
            </a:xfrm>
            <a:prstGeom prst="rect">
              <a:avLst/>
            </a:prstGeom>
          </p:spPr>
        </p:pic>
      </p:grpSp>
      <p:sp>
        <p:nvSpPr>
          <p:cNvPr id="9" name="Rettangolo 8"/>
          <p:cNvSpPr/>
          <p:nvPr/>
        </p:nvSpPr>
        <p:spPr bwMode="ltGray">
          <a:xfrm>
            <a:off x="4768449" y="1459833"/>
            <a:ext cx="4239363" cy="21488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Disabilitazione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AD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Mode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Autenticarsi con le credenziali DSRM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Attendere che il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sia terminato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Eseguire il comando:</a:t>
            </a:r>
            <a:b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Bcdedit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deletevalue</a:t>
            </a: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safeboot</a:t>
            </a:r>
            <a:endParaRPr kumimoji="0" lang="it-IT" b="1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Riavviare il DC</a:t>
            </a:r>
          </a:p>
        </p:txBody>
      </p:sp>
      <p:sp>
        <p:nvSpPr>
          <p:cNvPr id="10" name="Freccia a destra con strisce 9"/>
          <p:cNvSpPr/>
          <p:nvPr/>
        </p:nvSpPr>
        <p:spPr>
          <a:xfrm rot="5400000">
            <a:off x="3980772" y="2916578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e 10"/>
          <p:cNvSpPr>
            <a:spLocks noChangeAspect="1"/>
          </p:cNvSpPr>
          <p:nvPr/>
        </p:nvSpPr>
        <p:spPr>
          <a:xfrm>
            <a:off x="8489533" y="3871629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2" name="Freccia a destra con strisce 11"/>
          <p:cNvSpPr/>
          <p:nvPr/>
        </p:nvSpPr>
        <p:spPr>
          <a:xfrm rot="16200000" flipV="1">
            <a:off x="6978130" y="3636578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vale 12"/>
          <p:cNvSpPr>
            <a:spLocks noChangeAspect="1"/>
          </p:cNvSpPr>
          <p:nvPr/>
        </p:nvSpPr>
        <p:spPr>
          <a:xfrm>
            <a:off x="8489533" y="1514521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14" name="Rettangolo 13"/>
          <p:cNvSpPr/>
          <p:nvPr/>
        </p:nvSpPr>
        <p:spPr bwMode="ltGray">
          <a:xfrm>
            <a:off x="9145330" y="1464711"/>
            <a:ext cx="2936423" cy="477706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 utili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KB315457: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How to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rebuild the SYSVOL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tree and its content in a domain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 290762: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Using the </a:t>
            </a:r>
            <a:r>
              <a:rPr kumimoji="0" lang="en-US" sz="14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BurFlags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registry key to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reinitialize File Replication Service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replica sets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KB2218556: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How to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force an authoritative and non-authoritative synchronization for DFSR-replicated SYSVOL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(like "D4/D2" for FRS)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KB842162: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How to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relocate the SYSVOL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tree on a domain controller that is running NT File replication service for SYSVOL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KB2957985: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Unexpected "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AD/SYSVOL version mismatch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" message in Group Policy Results in Windows 8.1 or Windows Server 2012 R2</a:t>
            </a: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6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Backup delle GPO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207894" y="2288329"/>
            <a:ext cx="6964680" cy="3147060"/>
            <a:chOff x="609605" y="1462089"/>
            <a:chExt cx="6964680" cy="3147060"/>
          </a:xfrm>
        </p:grpSpPr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5" y="1462089"/>
              <a:ext cx="6964680" cy="3147060"/>
            </a:xfrm>
            <a:prstGeom prst="rect">
              <a:avLst/>
            </a:prstGeom>
            <a:ln>
              <a:solidFill>
                <a:sysClr val="windowText" lastClr="000000">
                  <a:shade val="50000"/>
                </a:sysClr>
              </a:solidFill>
            </a:ln>
          </p:spPr>
        </p:pic>
        <p:sp>
          <p:nvSpPr>
            <p:cNvPr id="17" name="Rettangolo 16"/>
            <p:cNvSpPr/>
            <p:nvPr/>
          </p:nvSpPr>
          <p:spPr>
            <a:xfrm>
              <a:off x="1885600" y="3255569"/>
              <a:ext cx="1035892" cy="16537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4227145" y="2504527"/>
            <a:ext cx="7033260" cy="2796540"/>
            <a:chOff x="3959362" y="2302939"/>
            <a:chExt cx="7033260" cy="2796540"/>
          </a:xfrm>
        </p:grpSpPr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362" y="2302939"/>
              <a:ext cx="7033260" cy="2796540"/>
            </a:xfrm>
            <a:prstGeom prst="rect">
              <a:avLst/>
            </a:prstGeom>
            <a:ln>
              <a:solidFill>
                <a:sysClr val="windowText" lastClr="000000">
                  <a:shade val="50000"/>
                </a:sysClr>
              </a:solidFill>
            </a:ln>
          </p:spPr>
        </p:pic>
        <p:sp>
          <p:nvSpPr>
            <p:cNvPr id="20" name="Rettangolo 19"/>
            <p:cNvSpPr/>
            <p:nvPr/>
          </p:nvSpPr>
          <p:spPr>
            <a:xfrm>
              <a:off x="5692724" y="4597940"/>
              <a:ext cx="1035892" cy="16537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8879938" y="2718581"/>
            <a:ext cx="3154680" cy="3032760"/>
            <a:chOff x="8448571" y="2647481"/>
            <a:chExt cx="3154680" cy="3032760"/>
          </a:xfrm>
        </p:grpSpPr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8571" y="2647481"/>
              <a:ext cx="3154680" cy="3032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Rettangolo 22"/>
            <p:cNvSpPr/>
            <p:nvPr/>
          </p:nvSpPr>
          <p:spPr>
            <a:xfrm>
              <a:off x="10232470" y="5246719"/>
              <a:ext cx="57600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lang="it-IT" kern="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207894" y="5846591"/>
            <a:ext cx="11826724" cy="670587"/>
            <a:chOff x="207894" y="5380017"/>
            <a:chExt cx="11826724" cy="670587"/>
          </a:xfrm>
        </p:grpSpPr>
        <p:sp>
          <p:nvSpPr>
            <p:cNvPr id="25" name="Rettangolo 24"/>
            <p:cNvSpPr/>
            <p:nvPr/>
          </p:nvSpPr>
          <p:spPr bwMode="ltGray">
            <a:xfrm>
              <a:off x="207894" y="5380017"/>
              <a:ext cx="11826724" cy="670587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Backup-GPO -All -Path &lt;string&gt; [-Comment &lt;string&gt;]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Backup-GPO [-Name] &lt;string&gt; -Path &lt;string&gt; [-Comment &lt;string&gt;]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</a:t>
              </a:r>
            </a:p>
          </p:txBody>
        </p:sp>
        <p:pic>
          <p:nvPicPr>
            <p:cNvPr id="26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6539" y="5490063"/>
              <a:ext cx="504000" cy="45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tella a 32 punte 13"/>
          <p:cNvSpPr>
            <a:spLocks noChangeAspect="1"/>
          </p:cNvSpPr>
          <p:nvPr/>
        </p:nvSpPr>
        <p:spPr bwMode="ltGray">
          <a:xfrm>
            <a:off x="9241837" y="180000"/>
            <a:ext cx="2844000" cy="2844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/>
            <a:r>
              <a:rPr lang="it-IT" b="1" kern="0" dirty="0">
                <a:solidFill>
                  <a:schemeClr val="bg1"/>
                </a:solidFill>
              </a:rPr>
              <a:t>I backup eseguiti con </a:t>
            </a:r>
            <a:r>
              <a:rPr lang="it-IT" b="1" kern="0" dirty="0" err="1">
                <a:solidFill>
                  <a:schemeClr val="bg1"/>
                </a:solidFill>
              </a:rPr>
              <a:t>PowerShell</a:t>
            </a:r>
            <a:r>
              <a:rPr lang="it-IT" b="1" kern="0" dirty="0">
                <a:solidFill>
                  <a:schemeClr val="bg1"/>
                </a:solidFill>
              </a:rPr>
              <a:t> possono essere usati da GPMC e viceversa</a:t>
            </a: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 flipH="1">
            <a:off x="2997373" y="3822920"/>
            <a:ext cx="1451112" cy="517777"/>
          </a:xfrm>
          <a:prstGeom prst="wedgeRoundRectCallout">
            <a:avLst>
              <a:gd name="adj1" fmla="val 79198"/>
              <a:gd name="adj2" fmla="val 13953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36000" rIns="0" bIns="3600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173038" lvl="0" eaLnBrk="0" hangingPunct="0">
              <a:spcBef>
                <a:spcPct val="20000"/>
              </a:spcBef>
              <a:defRPr/>
            </a:pPr>
            <a:r>
              <a:rPr lang="it-IT" sz="16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Backup</a:t>
            </a:r>
            <a:br>
              <a:rPr lang="it-IT" sz="16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it-IT" sz="16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GPO </a:t>
            </a:r>
            <a:r>
              <a:rPr lang="it-IT" sz="1600" b="1" dirty="0" err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muliple</a:t>
            </a:r>
            <a:endParaRPr lang="it-IT" sz="16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 flipH="1">
            <a:off x="7419273" y="4364436"/>
            <a:ext cx="1527612" cy="517777"/>
          </a:xfrm>
          <a:prstGeom prst="wedgeRoundRectCallout">
            <a:avLst>
              <a:gd name="adj1" fmla="val 75294"/>
              <a:gd name="adj2" fmla="val 46586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36000" rIns="0" bIns="3600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173038" lvl="0" eaLnBrk="0" hangingPunct="0">
              <a:spcBef>
                <a:spcPct val="20000"/>
              </a:spcBef>
              <a:defRPr/>
            </a:pPr>
            <a:r>
              <a:rPr lang="it-IT" sz="1600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Backup</a:t>
            </a:r>
            <a:r>
              <a:rPr lang="it-IT" sz="16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/>
            </a:r>
            <a:br>
              <a:rPr lang="it-IT" sz="16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</a:br>
            <a:r>
              <a:rPr lang="it-IT" sz="16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singola GPO</a:t>
            </a:r>
            <a:endParaRPr lang="it-IT" sz="16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Restore</a:t>
            </a:r>
            <a:r>
              <a:rPr lang="it-IT" dirty="0"/>
              <a:t> delle GPO</a:t>
            </a:r>
          </a:p>
        </p:txBody>
      </p:sp>
      <p:grpSp>
        <p:nvGrpSpPr>
          <p:cNvPr id="17" name="Gruppo 16"/>
          <p:cNvGrpSpPr/>
          <p:nvPr/>
        </p:nvGrpSpPr>
        <p:grpSpPr>
          <a:xfrm>
            <a:off x="193657" y="1373928"/>
            <a:ext cx="11804687" cy="5087621"/>
            <a:chOff x="207894" y="1373928"/>
            <a:chExt cx="11804687" cy="5087621"/>
          </a:xfrm>
        </p:grpSpPr>
        <p:sp>
          <p:nvSpPr>
            <p:cNvPr id="7" name="Rettangolo 6"/>
            <p:cNvSpPr/>
            <p:nvPr/>
          </p:nvSpPr>
          <p:spPr bwMode="ltGray">
            <a:xfrm>
              <a:off x="207894" y="5026223"/>
              <a:ext cx="11804687" cy="1435326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Import-GPO 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&gt; [-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TargetGuid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&gt;] [-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TargetName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&lt;string&gt;] 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Import-GPO [-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BackupGpoName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&lt;string&gt;] [-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TargetGuid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&gt;] [-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TargetName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&lt;string&gt;]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Restore-GPO -All -Path &lt;string&gt; 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Restore-GPO -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BackupId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&lt;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Guid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&gt; -Path &lt;string&gt;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Restore-GPO [-Name] &lt;Name&gt; -Path &lt;string&gt;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</a:t>
              </a:r>
            </a:p>
          </p:txBody>
        </p:sp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450" y="1373930"/>
              <a:ext cx="5172075" cy="2337435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9" name="Rettangolo 8"/>
            <p:cNvSpPr/>
            <p:nvPr/>
          </p:nvSpPr>
          <p:spPr>
            <a:xfrm>
              <a:off x="6481051" y="2825145"/>
              <a:ext cx="1035892" cy="16537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6806" y="1825296"/>
              <a:ext cx="4295775" cy="2690813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1" name="Rettangolo 10"/>
            <p:cNvSpPr/>
            <p:nvPr/>
          </p:nvSpPr>
          <p:spPr>
            <a:xfrm>
              <a:off x="8501164" y="3341428"/>
              <a:ext cx="1035892" cy="16537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13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7446" y="5928619"/>
              <a:ext cx="504000" cy="45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uppo 15"/>
            <p:cNvGrpSpPr/>
            <p:nvPr/>
          </p:nvGrpSpPr>
          <p:grpSpPr>
            <a:xfrm>
              <a:off x="207894" y="1373928"/>
              <a:ext cx="5206365" cy="3171825"/>
              <a:chOff x="207894" y="1373928"/>
              <a:chExt cx="5206365" cy="3171825"/>
            </a:xfrm>
          </p:grpSpPr>
          <p:pic>
            <p:nvPicPr>
              <p:cNvPr id="4" name="Immagin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94" y="1373928"/>
                <a:ext cx="5206365" cy="3171825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</p:spPr>
          </p:pic>
          <p:sp>
            <p:nvSpPr>
              <p:cNvPr id="5" name="Rettangolo 4"/>
              <p:cNvSpPr/>
              <p:nvPr/>
            </p:nvSpPr>
            <p:spPr>
              <a:xfrm>
                <a:off x="1474549" y="3289724"/>
                <a:ext cx="1035892" cy="165370"/>
              </a:xfrm>
              <a:prstGeom prst="rect">
                <a:avLst/>
              </a:prstGeom>
              <a:noFill/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 flipH="1">
                <a:off x="3284042" y="2825145"/>
                <a:ext cx="1867088" cy="715089"/>
              </a:xfrm>
              <a:prstGeom prst="wedgeRoundRectCallout">
                <a:avLst>
                  <a:gd name="adj1" fmla="val 89036"/>
                  <a:gd name="adj2" fmla="val 26740"/>
                  <a:gd name="adj3" fmla="val 16667"/>
                </a:avLst>
              </a:prstGeom>
              <a:ln>
                <a:headEnd/>
                <a:tailE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9pPr>
              </a:lstStyle>
              <a:p>
                <a:pPr marL="173038" lvl="0" eaLnBrk="0" hangingPunct="0">
                  <a:spcBef>
                    <a:spcPct val="20000"/>
                  </a:spcBef>
                  <a:defRPr/>
                </a:pPr>
                <a:r>
                  <a:rPr lang="it-IT" dirty="0" err="1" smtClean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Rollback</a:t>
                </a:r>
                <a:r>
                  <a:rPr lang="it-IT" dirty="0" smtClean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/>
                </a:r>
                <a:br>
                  <a:rPr lang="it-IT" dirty="0" smtClean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</a:br>
                <a:r>
                  <a:rPr lang="it-IT" b="1" dirty="0" smtClean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rPr>
                  <a:t>singola GPO</a:t>
                </a:r>
                <a:endParaRPr lang="it-IT" b="1" dirty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 flipH="1">
              <a:off x="9988912" y="3012009"/>
              <a:ext cx="1867088" cy="715089"/>
            </a:xfrm>
            <a:prstGeom prst="wedgeRoundRectCallout">
              <a:avLst>
                <a:gd name="adj1" fmla="val 72001"/>
                <a:gd name="adj2" fmla="val 8671"/>
                <a:gd name="adj3" fmla="val 16667"/>
              </a:avLst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marL="173038" lvl="0" eaLnBrk="0" hangingPunct="0">
                <a:spcBef>
                  <a:spcPct val="20000"/>
                </a:spcBef>
                <a:defRPr/>
              </a:pPr>
              <a:r>
                <a:rPr lang="it-IT" dirty="0" err="1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Restore</a:t>
              </a:r>
              <a:r>
                <a:rPr lang="it-IT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/>
              </a:r>
              <a:br>
                <a:rPr lang="it-IT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</a:br>
              <a:r>
                <a:rPr lang="it-IT" b="1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GPO </a:t>
              </a:r>
              <a:r>
                <a:rPr lang="it-IT" b="1" dirty="0" err="1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muliple</a:t>
              </a:r>
              <a:endParaRPr lang="it-IT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4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 System State </a:t>
            </a:r>
            <a:r>
              <a:rPr lang="en-US" dirty="0" err="1"/>
              <a:t>su</a:t>
            </a:r>
            <a:r>
              <a:rPr lang="en-US" dirty="0"/>
              <a:t> VHD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Active Directory </a:t>
            </a:r>
            <a:r>
              <a:rPr lang="it-IT" dirty="0" err="1" smtClean="0"/>
              <a:t>Snapshots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Active Directory e DNS</a:t>
            </a:r>
          </a:p>
        </p:txBody>
      </p:sp>
      <p:grpSp>
        <p:nvGrpSpPr>
          <p:cNvPr id="54" name="Gruppo 53"/>
          <p:cNvGrpSpPr/>
          <p:nvPr/>
        </p:nvGrpSpPr>
        <p:grpSpPr>
          <a:xfrm>
            <a:off x="405243" y="1769180"/>
            <a:ext cx="4426031" cy="4134645"/>
            <a:chOff x="320860" y="2083699"/>
            <a:chExt cx="4426031" cy="4134645"/>
          </a:xfrm>
        </p:grpSpPr>
        <p:sp>
          <p:nvSpPr>
            <p:cNvPr id="77" name="Rettangolo 76"/>
            <p:cNvSpPr/>
            <p:nvPr/>
          </p:nvSpPr>
          <p:spPr bwMode="ltGray">
            <a:xfrm>
              <a:off x="320860" y="2083699"/>
              <a:ext cx="4426031" cy="413464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Avvio DC e avvio del computer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All’avvio il DC si registra nel DNS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client ottiene l’indirizzo IP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DC Locator ottiene la lista dei DC dal DNS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client instaura il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secure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channel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col DC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Autenticazione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Kerberos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dell’Account Computer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Load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delle GPO Computer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Sincronizzazione temporale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</a:t>
              </a:r>
              <a:r>
                <a:rPr kumimoji="0" lang="it-IT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client 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si registra nel DNS</a:t>
              </a:r>
            </a:p>
          </p:txBody>
        </p:sp>
        <p:grpSp>
          <p:nvGrpSpPr>
            <p:cNvPr id="78" name="Gruppo 77"/>
            <p:cNvGrpSpPr/>
            <p:nvPr/>
          </p:nvGrpSpPr>
          <p:grpSpPr>
            <a:xfrm>
              <a:off x="510806" y="4366976"/>
              <a:ext cx="4045908" cy="1851368"/>
              <a:chOff x="162899" y="4424227"/>
              <a:chExt cx="4045908" cy="1851368"/>
            </a:xfrm>
          </p:grpSpPr>
          <p:grpSp>
            <p:nvGrpSpPr>
              <p:cNvPr id="79" name="Gruppo 78"/>
              <p:cNvGrpSpPr/>
              <p:nvPr/>
            </p:nvGrpSpPr>
            <p:grpSpPr>
              <a:xfrm>
                <a:off x="1063637" y="4458415"/>
                <a:ext cx="780290" cy="1088067"/>
                <a:chOff x="132440" y="5134754"/>
                <a:chExt cx="780290" cy="1088067"/>
              </a:xfrm>
            </p:grpSpPr>
            <p:pic>
              <p:nvPicPr>
                <p:cNvPr id="101" name="Immagine 10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2440" y="5134754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102" name="CasellaDiTesto 14"/>
                <p:cNvSpPr txBox="1"/>
                <p:nvPr/>
              </p:nvSpPr>
              <p:spPr>
                <a:xfrm>
                  <a:off x="240296" y="5915044"/>
                  <a:ext cx="5229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80" name="Freeform 278"/>
              <p:cNvSpPr>
                <a:spLocks noChangeAspect="1" noEditPoints="1"/>
              </p:cNvSpPr>
              <p:nvPr/>
            </p:nvSpPr>
            <p:spPr bwMode="black">
              <a:xfrm>
                <a:off x="1879548" y="5540758"/>
                <a:ext cx="673151" cy="468000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rgbClr val="00188D"/>
              </a:solidFill>
              <a:extLst/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cxnSp>
            <p:nvCxnSpPr>
              <p:cNvPr id="81" name="Connettore 4 80"/>
              <p:cNvCxnSpPr>
                <a:stCxn id="99" idx="0"/>
                <a:endCxn id="101" idx="3"/>
              </p:cNvCxnSpPr>
              <p:nvPr/>
            </p:nvCxnSpPr>
            <p:spPr>
              <a:xfrm rot="5400000" flipH="1" flipV="1">
                <a:off x="649636" y="4650561"/>
                <a:ext cx="216000" cy="612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grpSp>
            <p:nvGrpSpPr>
              <p:cNvPr id="82" name="Gruppo 81"/>
              <p:cNvGrpSpPr/>
              <p:nvPr/>
            </p:nvGrpSpPr>
            <p:grpSpPr>
              <a:xfrm>
                <a:off x="162899" y="5187529"/>
                <a:ext cx="780290" cy="1088066"/>
                <a:chOff x="1097280" y="5134754"/>
                <a:chExt cx="780290" cy="1088066"/>
              </a:xfrm>
            </p:grpSpPr>
            <p:pic>
              <p:nvPicPr>
                <p:cNvPr id="99" name="Immagine 9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7280" y="5134754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100" name="CasellaDiTesto 15"/>
                <p:cNvSpPr txBox="1"/>
                <p:nvPr/>
              </p:nvSpPr>
              <p:spPr>
                <a:xfrm>
                  <a:off x="1183922" y="5915043"/>
                  <a:ext cx="4187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DC</a:t>
                  </a:r>
                </a:p>
              </p:txBody>
            </p:sp>
          </p:grpSp>
          <p:sp>
            <p:nvSpPr>
              <p:cNvPr id="83" name="Ovale 82"/>
              <p:cNvSpPr>
                <a:spLocks noChangeAspect="1"/>
              </p:cNvSpPr>
              <p:nvPr/>
            </p:nvSpPr>
            <p:spPr>
              <a:xfrm>
                <a:off x="662978" y="4566882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  <p:cxnSp>
            <p:nvCxnSpPr>
              <p:cNvPr id="84" name="Connettore 4 83"/>
              <p:cNvCxnSpPr/>
              <p:nvPr/>
            </p:nvCxnSpPr>
            <p:spPr>
              <a:xfrm rot="16200000" flipV="1">
                <a:off x="3133399" y="5194593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grpSp>
            <p:nvGrpSpPr>
              <p:cNvPr id="85" name="Gruppo 84"/>
              <p:cNvGrpSpPr/>
              <p:nvPr/>
            </p:nvGrpSpPr>
            <p:grpSpPr>
              <a:xfrm>
                <a:off x="3428517" y="5187529"/>
                <a:ext cx="780290" cy="1088066"/>
                <a:chOff x="132440" y="5134754"/>
                <a:chExt cx="780290" cy="1088066"/>
              </a:xfrm>
            </p:grpSpPr>
            <p:pic>
              <p:nvPicPr>
                <p:cNvPr id="97" name="Immagine 9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2440" y="5134754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98" name="CasellaDiTesto 23"/>
                <p:cNvSpPr txBox="1"/>
                <p:nvPr/>
              </p:nvSpPr>
              <p:spPr>
                <a:xfrm>
                  <a:off x="175374" y="5915043"/>
                  <a:ext cx="6383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DHCP</a:t>
                  </a:r>
                </a:p>
              </p:txBody>
            </p:sp>
          </p:grpSp>
          <p:sp>
            <p:nvSpPr>
              <p:cNvPr id="86" name="Ovale 85"/>
              <p:cNvSpPr>
                <a:spLocks noChangeAspect="1"/>
              </p:cNvSpPr>
              <p:nvPr/>
            </p:nvSpPr>
            <p:spPr>
              <a:xfrm>
                <a:off x="3041226" y="5353387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87" name="Connettore 4 86"/>
              <p:cNvCxnSpPr/>
              <p:nvPr/>
            </p:nvCxnSpPr>
            <p:spPr>
              <a:xfrm>
                <a:off x="1698012" y="4848560"/>
                <a:ext cx="442084" cy="510493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88" name="Ovale 87"/>
              <p:cNvSpPr>
                <a:spLocks noChangeAspect="1"/>
              </p:cNvSpPr>
              <p:nvPr/>
            </p:nvSpPr>
            <p:spPr>
              <a:xfrm>
                <a:off x="1839639" y="5011806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  <p:cxnSp>
            <p:nvCxnSpPr>
              <p:cNvPr id="89" name="Connettore 4 88"/>
              <p:cNvCxnSpPr/>
              <p:nvPr/>
            </p:nvCxnSpPr>
            <p:spPr>
              <a:xfrm rot="16200000" flipV="1">
                <a:off x="1339692" y="5359961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90" name="Ovale 89"/>
              <p:cNvSpPr>
                <a:spLocks noChangeAspect="1"/>
              </p:cNvSpPr>
              <p:nvPr/>
            </p:nvSpPr>
            <p:spPr>
              <a:xfrm>
                <a:off x="1260649" y="5514448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  <p:cxnSp>
            <p:nvCxnSpPr>
              <p:cNvPr id="91" name="Connettore 4 90"/>
              <p:cNvCxnSpPr/>
              <p:nvPr/>
            </p:nvCxnSpPr>
            <p:spPr>
              <a:xfrm rot="5400000" flipH="1" flipV="1">
                <a:off x="1375189" y="5450298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92" name="Ovale 91"/>
              <p:cNvSpPr>
                <a:spLocks noChangeAspect="1"/>
              </p:cNvSpPr>
              <p:nvPr/>
            </p:nvSpPr>
            <p:spPr>
              <a:xfrm>
                <a:off x="958357" y="5947356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93" name="Ovale 92"/>
              <p:cNvSpPr>
                <a:spLocks noChangeAspect="1"/>
              </p:cNvSpPr>
              <p:nvPr/>
            </p:nvSpPr>
            <p:spPr>
              <a:xfrm>
                <a:off x="1234461" y="5947356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94" name="Ovale 93"/>
              <p:cNvSpPr>
                <a:spLocks noChangeAspect="1"/>
              </p:cNvSpPr>
              <p:nvPr/>
            </p:nvSpPr>
            <p:spPr>
              <a:xfrm>
                <a:off x="1509614" y="5947356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7</a:t>
                </a:r>
              </a:p>
            </p:txBody>
          </p:sp>
          <p:cxnSp>
            <p:nvCxnSpPr>
              <p:cNvPr id="95" name="Connettore 4 94"/>
              <p:cNvCxnSpPr/>
              <p:nvPr/>
            </p:nvCxnSpPr>
            <p:spPr>
              <a:xfrm rot="16200000" flipV="1">
                <a:off x="1678804" y="4692351"/>
                <a:ext cx="648000" cy="648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96" name="Ovale 95"/>
              <p:cNvSpPr>
                <a:spLocks noChangeAspect="1"/>
              </p:cNvSpPr>
              <p:nvPr/>
            </p:nvSpPr>
            <p:spPr>
              <a:xfrm>
                <a:off x="1837697" y="4424227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8</a:t>
                </a:r>
              </a:p>
            </p:txBody>
          </p:sp>
        </p:grpSp>
      </p:grpSp>
      <p:grpSp>
        <p:nvGrpSpPr>
          <p:cNvPr id="55" name="Gruppo 54"/>
          <p:cNvGrpSpPr/>
          <p:nvPr/>
        </p:nvGrpSpPr>
        <p:grpSpPr>
          <a:xfrm>
            <a:off x="5064945" y="1769180"/>
            <a:ext cx="6721812" cy="4134645"/>
            <a:chOff x="4980562" y="2083699"/>
            <a:chExt cx="6721812" cy="4134645"/>
          </a:xfrm>
        </p:grpSpPr>
        <p:sp>
          <p:nvSpPr>
            <p:cNvPr id="56" name="Rettangolo 55"/>
            <p:cNvSpPr/>
            <p:nvPr/>
          </p:nvSpPr>
          <p:spPr bwMode="ltGray">
            <a:xfrm>
              <a:off x="4980562" y="2083699"/>
              <a:ext cx="6721812" cy="413464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Logon</a:t>
              </a:r>
              <a:r>
                <a:rPr kumimoji="0" lang="it-IT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dell’utente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DC Locator controlla la cache e se necessario ottiene la lista dei DC dal DNS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Ping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 DC per verifica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disponibiltà</a:t>
              </a:r>
              <a:endPara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Autenticazione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Kerberos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dell’Account Utente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Ottenimento Universal Group </a:t>
              </a: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Membership</a:t>
              </a:r>
              <a:endPara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Load</a:t>
              </a:r>
              <a:r>
                <a:rPr kumimoji="0" lang="it-IT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delle GPO Utente</a:t>
              </a:r>
            </a:p>
          </p:txBody>
        </p:sp>
        <p:grpSp>
          <p:nvGrpSpPr>
            <p:cNvPr id="57" name="Gruppo 56"/>
            <p:cNvGrpSpPr/>
            <p:nvPr/>
          </p:nvGrpSpPr>
          <p:grpSpPr>
            <a:xfrm>
              <a:off x="5494361" y="4729413"/>
              <a:ext cx="5694213" cy="1100941"/>
              <a:chOff x="4988786" y="5251603"/>
              <a:chExt cx="5694213" cy="1100941"/>
            </a:xfrm>
          </p:grpSpPr>
          <p:grpSp>
            <p:nvGrpSpPr>
              <p:cNvPr id="58" name="Gruppo 57"/>
              <p:cNvGrpSpPr/>
              <p:nvPr/>
            </p:nvGrpSpPr>
            <p:grpSpPr>
              <a:xfrm>
                <a:off x="4988786" y="5261076"/>
                <a:ext cx="780290" cy="1088067"/>
                <a:chOff x="4963518" y="5077973"/>
                <a:chExt cx="780290" cy="1088067"/>
              </a:xfrm>
            </p:grpSpPr>
            <p:pic>
              <p:nvPicPr>
                <p:cNvPr id="75" name="Immagine 7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963518" y="5077973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76" name="CasellaDiTesto 100"/>
                <p:cNvSpPr txBox="1"/>
                <p:nvPr/>
              </p:nvSpPr>
              <p:spPr>
                <a:xfrm>
                  <a:off x="5071374" y="5858263"/>
                  <a:ext cx="5229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59" name="Freeform 278"/>
              <p:cNvSpPr>
                <a:spLocks noChangeAspect="1" noEditPoints="1"/>
              </p:cNvSpPr>
              <p:nvPr/>
            </p:nvSpPr>
            <p:spPr bwMode="black">
              <a:xfrm>
                <a:off x="6607208" y="5609796"/>
                <a:ext cx="673151" cy="468000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rgbClr val="00188D"/>
              </a:solidFill>
              <a:extLst/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cxnSp>
            <p:nvCxnSpPr>
              <p:cNvPr id="60" name="Connettore 4 59"/>
              <p:cNvCxnSpPr/>
              <p:nvPr/>
            </p:nvCxnSpPr>
            <p:spPr>
              <a:xfrm rot="16200000" flipV="1">
                <a:off x="9468458" y="5365966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61" name="Ovale 60"/>
              <p:cNvSpPr>
                <a:spLocks noChangeAspect="1"/>
              </p:cNvSpPr>
              <p:nvPr/>
            </p:nvSpPr>
            <p:spPr>
              <a:xfrm>
                <a:off x="5984008" y="5490239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1</a:t>
                </a:r>
              </a:p>
            </p:txBody>
          </p:sp>
          <p:grpSp>
            <p:nvGrpSpPr>
              <p:cNvPr id="62" name="Gruppo 61"/>
              <p:cNvGrpSpPr/>
              <p:nvPr/>
            </p:nvGrpSpPr>
            <p:grpSpPr>
              <a:xfrm>
                <a:off x="8285535" y="5251603"/>
                <a:ext cx="780290" cy="1088066"/>
                <a:chOff x="9369461" y="5080415"/>
                <a:chExt cx="780290" cy="1088066"/>
              </a:xfrm>
            </p:grpSpPr>
            <p:pic>
              <p:nvPicPr>
                <p:cNvPr id="73" name="Immagine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9461" y="5080415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74" name="CasellaDiTesto 107"/>
                <p:cNvSpPr txBox="1"/>
                <p:nvPr/>
              </p:nvSpPr>
              <p:spPr>
                <a:xfrm>
                  <a:off x="9456103" y="5860704"/>
                  <a:ext cx="41870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DC</a:t>
                  </a:r>
                </a:p>
              </p:txBody>
            </p:sp>
          </p:grpSp>
          <p:cxnSp>
            <p:nvCxnSpPr>
              <p:cNvPr id="63" name="Connettore 4 62"/>
              <p:cNvCxnSpPr/>
              <p:nvPr/>
            </p:nvCxnSpPr>
            <p:spPr>
              <a:xfrm rot="5400000" flipH="1" flipV="1">
                <a:off x="7853535" y="5355703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64" name="Ovale 63"/>
              <p:cNvSpPr>
                <a:spLocks noChangeAspect="1"/>
              </p:cNvSpPr>
              <p:nvPr/>
            </p:nvSpPr>
            <p:spPr>
              <a:xfrm>
                <a:off x="7741391" y="5490239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65" name="Connettore 4 64"/>
              <p:cNvCxnSpPr/>
              <p:nvPr/>
            </p:nvCxnSpPr>
            <p:spPr>
              <a:xfrm rot="16200000" flipV="1">
                <a:off x="7853535" y="5496559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  <p:sp>
            <p:nvSpPr>
              <p:cNvPr id="66" name="Ovale 65"/>
              <p:cNvSpPr>
                <a:spLocks noChangeAspect="1"/>
              </p:cNvSpPr>
              <p:nvPr/>
            </p:nvSpPr>
            <p:spPr>
              <a:xfrm>
                <a:off x="7625086" y="6026721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67" name="Ovale 66"/>
              <p:cNvSpPr>
                <a:spLocks noChangeAspect="1"/>
              </p:cNvSpPr>
              <p:nvPr/>
            </p:nvSpPr>
            <p:spPr>
              <a:xfrm>
                <a:off x="7930259" y="6026721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5</a:t>
                </a:r>
              </a:p>
            </p:txBody>
          </p:sp>
          <p:grpSp>
            <p:nvGrpSpPr>
              <p:cNvPr id="68" name="Gruppo 67"/>
              <p:cNvGrpSpPr/>
              <p:nvPr/>
            </p:nvGrpSpPr>
            <p:grpSpPr>
              <a:xfrm>
                <a:off x="9902709" y="5261076"/>
                <a:ext cx="780290" cy="1091468"/>
                <a:chOff x="9369461" y="5080415"/>
                <a:chExt cx="780290" cy="1091468"/>
              </a:xfrm>
            </p:grpSpPr>
            <p:pic>
              <p:nvPicPr>
                <p:cNvPr id="71" name="Immagine 7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9461" y="5080415"/>
                  <a:ext cx="780290" cy="780290"/>
                </a:xfrm>
                <a:prstGeom prst="rect">
                  <a:avLst/>
                </a:prstGeom>
              </p:spPr>
            </p:pic>
            <p:sp>
              <p:nvSpPr>
                <p:cNvPr id="72" name="CasellaDiTesto 117"/>
                <p:cNvSpPr txBox="1"/>
                <p:nvPr/>
              </p:nvSpPr>
              <p:spPr>
                <a:xfrm>
                  <a:off x="9377930" y="5864106"/>
                  <a:ext cx="7008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it-IT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DC GC</a:t>
                  </a:r>
                </a:p>
              </p:txBody>
            </p:sp>
          </p:grpSp>
          <p:sp>
            <p:nvSpPr>
              <p:cNvPr id="69" name="Ovale 68"/>
              <p:cNvSpPr>
                <a:spLocks noChangeAspect="1"/>
              </p:cNvSpPr>
              <p:nvPr/>
            </p:nvSpPr>
            <p:spPr>
              <a:xfrm>
                <a:off x="9330853" y="5490239"/>
                <a:ext cx="224287" cy="224287"/>
              </a:xfrm>
              <a:prstGeom prst="ellipse">
                <a:avLst/>
              </a:prstGeom>
              <a:solidFill>
                <a:sysClr val="windowText" lastClr="000000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4</a:t>
                </a:r>
              </a:p>
            </p:txBody>
          </p:sp>
          <p:cxnSp>
            <p:nvCxnSpPr>
              <p:cNvPr id="70" name="Connettore 4 69"/>
              <p:cNvCxnSpPr/>
              <p:nvPr/>
            </p:nvCxnSpPr>
            <p:spPr>
              <a:xfrm rot="5400000" flipH="1" flipV="1">
                <a:off x="6115097" y="5342760"/>
                <a:ext cx="0" cy="864000"/>
              </a:xfrm>
              <a:prstGeom prst="bentConnector2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</p:cxnSp>
        </p:grpSp>
      </p:grpSp>
    </p:spTree>
    <p:extLst>
      <p:ext uri="{BB962C8B-B14F-4D97-AF65-F5344CB8AC3E}">
        <p14:creationId xmlns:p14="http://schemas.microsoft.com/office/powerpoint/2010/main" val="12329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Utilizzo Active Directory </a:t>
            </a:r>
            <a:r>
              <a:rPr lang="it-IT" dirty="0" err="1"/>
              <a:t>Snapshots</a:t>
            </a:r>
            <a:endParaRPr lang="it-IT" dirty="0"/>
          </a:p>
        </p:txBody>
      </p:sp>
      <p:grpSp>
        <p:nvGrpSpPr>
          <p:cNvPr id="18" name="Gruppo 17"/>
          <p:cNvGrpSpPr/>
          <p:nvPr/>
        </p:nvGrpSpPr>
        <p:grpSpPr>
          <a:xfrm>
            <a:off x="4844763" y="1125453"/>
            <a:ext cx="4158475" cy="3277582"/>
            <a:chOff x="4614827" y="2103170"/>
            <a:chExt cx="4158475" cy="3277582"/>
          </a:xfrm>
        </p:grpSpPr>
        <p:sp>
          <p:nvSpPr>
            <p:cNvPr id="19" name="Rettangolo 18"/>
            <p:cNvSpPr/>
            <p:nvPr/>
          </p:nvSpPr>
          <p:spPr bwMode="ltGray">
            <a:xfrm>
              <a:off x="4614827" y="2103170"/>
              <a:ext cx="4158475" cy="32775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Creazione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manuale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Rettangolo 19"/>
            <p:cNvSpPr/>
            <p:nvPr/>
          </p:nvSpPr>
          <p:spPr bwMode="ltGray">
            <a:xfrm>
              <a:off x="4614827" y="2540500"/>
              <a:ext cx="4158475" cy="2840252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Snapshot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 instance NTDS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Creazione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Snapshot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Create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Elenco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Snapshot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REM 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compresi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quelli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del backup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List all</a:t>
              </a:r>
            </a:p>
          </p:txBody>
        </p:sp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491" y="4797952"/>
              <a:ext cx="504000" cy="504000"/>
            </a:xfrm>
            <a:prstGeom prst="rect">
              <a:avLst/>
            </a:prstGeom>
          </p:spPr>
        </p:pic>
      </p:grpSp>
      <p:sp>
        <p:nvSpPr>
          <p:cNvPr id="22" name="Rettangolo 21"/>
          <p:cNvSpPr/>
          <p:nvPr/>
        </p:nvSpPr>
        <p:spPr bwMode="ltGray">
          <a:xfrm>
            <a:off x="136488" y="1125452"/>
            <a:ext cx="4572000" cy="327758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Utilizzo degli </a:t>
            </a:r>
            <a:r>
              <a:rPr kumimoji="0" lang="it-IT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Snapshots</a:t>
            </a:r>
            <a:endParaRPr kumimoji="0" lang="it-IT" sz="1800" b="1" i="0" u="none" strike="noStrike" kern="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Gli 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Snapshots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offrono un modo per avere una versione di AD con cui fare confronti senza dover eseguire un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di un System State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su di un DC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Gli 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Snapshots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 consentono di eseguire dei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restore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ma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è possibile esportare gli oggetti e importarli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Gli 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Snapshots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sono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copie del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ntds.dit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montate su una porta LDAP diversa da quella di default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(389)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3" name="Gruppo 22"/>
          <p:cNvGrpSpPr/>
          <p:nvPr/>
        </p:nvGrpSpPr>
        <p:grpSpPr>
          <a:xfrm>
            <a:off x="9139513" y="1125453"/>
            <a:ext cx="2916000" cy="3290517"/>
            <a:chOff x="4614827" y="2103170"/>
            <a:chExt cx="2916000" cy="3290517"/>
          </a:xfrm>
        </p:grpSpPr>
        <p:sp>
          <p:nvSpPr>
            <p:cNvPr id="24" name="Rettangolo 23"/>
            <p:cNvSpPr/>
            <p:nvPr/>
          </p:nvSpPr>
          <p:spPr bwMode="ltGray">
            <a:xfrm>
              <a:off x="4614827" y="2103170"/>
              <a:ext cx="2916000" cy="327758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Mount 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Rettangolo 24"/>
            <p:cNvSpPr/>
            <p:nvPr/>
          </p:nvSpPr>
          <p:spPr bwMode="ltGray">
            <a:xfrm>
              <a:off x="4614827" y="2540500"/>
              <a:ext cx="2916000" cy="2853187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Snapshot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List All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Mount &lt;snapshot GUID&gt;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</a:p>
          </p:txBody>
        </p:sp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7071" y="4797953"/>
              <a:ext cx="504000" cy="504000"/>
            </a:xfrm>
            <a:prstGeom prst="rect">
              <a:avLst/>
            </a:prstGeom>
          </p:spPr>
        </p:pic>
      </p:grpSp>
      <p:sp>
        <p:nvSpPr>
          <p:cNvPr id="27" name="Ovale 26"/>
          <p:cNvSpPr>
            <a:spLocks noChangeAspect="1"/>
          </p:cNvSpPr>
          <p:nvPr/>
        </p:nvSpPr>
        <p:spPr>
          <a:xfrm>
            <a:off x="8487019" y="116915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28" name="Ovale 27"/>
          <p:cNvSpPr>
            <a:spLocks noChangeAspect="1"/>
          </p:cNvSpPr>
          <p:nvPr/>
        </p:nvSpPr>
        <p:spPr>
          <a:xfrm>
            <a:off x="11543758" y="116915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grpSp>
        <p:nvGrpSpPr>
          <p:cNvPr id="29" name="Gruppo 28"/>
          <p:cNvGrpSpPr/>
          <p:nvPr/>
        </p:nvGrpSpPr>
        <p:grpSpPr>
          <a:xfrm>
            <a:off x="136488" y="4503640"/>
            <a:ext cx="11919025" cy="1096605"/>
            <a:chOff x="4614826" y="2103170"/>
            <a:chExt cx="11919025" cy="1096605"/>
          </a:xfrm>
        </p:grpSpPr>
        <p:sp>
          <p:nvSpPr>
            <p:cNvPr id="30" name="Rettangolo 29"/>
            <p:cNvSpPr/>
            <p:nvPr/>
          </p:nvSpPr>
          <p:spPr bwMode="ltGray">
            <a:xfrm>
              <a:off x="4614826" y="2103170"/>
              <a:ext cx="11919025" cy="1096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Connessione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ad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uno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1" name="Rettangolo 30"/>
            <p:cNvSpPr/>
            <p:nvPr/>
          </p:nvSpPr>
          <p:spPr bwMode="ltGray">
            <a:xfrm>
              <a:off x="4614826" y="2540501"/>
              <a:ext cx="11919025" cy="659274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dsamain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–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dbpath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&lt;path&gt;\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ntds.dit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–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ladapport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&lt;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portnumber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&gt;</a:t>
              </a:r>
              <a:b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</a:b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dsamain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–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dbpath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c:\$SNAP_20112041648_VOLUMEC$\windows\NTDS\ntds.dit –</a:t>
              </a: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ldapport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22222</a:t>
              </a:r>
            </a:p>
          </p:txBody>
        </p:sp>
        <p:pic>
          <p:nvPicPr>
            <p:cNvPr id="32" name="Immagine 31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2096" y="2782906"/>
              <a:ext cx="360000" cy="360000"/>
            </a:xfrm>
            <a:prstGeom prst="rect">
              <a:avLst/>
            </a:prstGeom>
          </p:spPr>
        </p:pic>
      </p:grpSp>
      <p:sp>
        <p:nvSpPr>
          <p:cNvPr id="33" name="Ovale 32"/>
          <p:cNvSpPr>
            <a:spLocks noChangeAspect="1"/>
          </p:cNvSpPr>
          <p:nvPr/>
        </p:nvSpPr>
        <p:spPr>
          <a:xfrm>
            <a:off x="11543758" y="4549902"/>
            <a:ext cx="468000" cy="468000"/>
          </a:xfrm>
          <a:prstGeom prst="ellipse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34" name="Freccia a destra con strisce 33"/>
          <p:cNvSpPr/>
          <p:nvPr/>
        </p:nvSpPr>
        <p:spPr>
          <a:xfrm>
            <a:off x="8556427" y="1802863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Freccia a destra con strisce 34"/>
          <p:cNvSpPr/>
          <p:nvPr/>
        </p:nvSpPr>
        <p:spPr>
          <a:xfrm rot="5400000">
            <a:off x="10237513" y="3806893"/>
            <a:ext cx="720000" cy="90000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136487" y="5677460"/>
            <a:ext cx="11919025" cy="1096132"/>
            <a:chOff x="4614826" y="2103169"/>
            <a:chExt cx="11919025" cy="1096132"/>
          </a:xfrm>
        </p:grpSpPr>
        <p:sp>
          <p:nvSpPr>
            <p:cNvPr id="37" name="Rettangolo 36"/>
            <p:cNvSpPr/>
            <p:nvPr/>
          </p:nvSpPr>
          <p:spPr bwMode="ltGray">
            <a:xfrm>
              <a:off x="4614826" y="2103169"/>
              <a:ext cx="11919025" cy="10961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Comando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per la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creazione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schedulata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di </a:t>
              </a: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uno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Rettangolo 37"/>
            <p:cNvSpPr/>
            <p:nvPr/>
          </p:nvSpPr>
          <p:spPr bwMode="ltGray">
            <a:xfrm>
              <a:off x="4614826" y="2540501"/>
              <a:ext cx="11919025" cy="658800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ntdsutil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snapshot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“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activate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instance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ntds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”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create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rPr>
                <a:t>quit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</a:endParaRPr>
            </a:p>
          </p:txBody>
        </p:sp>
        <p:pic>
          <p:nvPicPr>
            <p:cNvPr id="39" name="Immagine 38"/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2096" y="27530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74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Eplorazione</a:t>
            </a:r>
            <a:r>
              <a:rPr lang="it-IT" dirty="0"/>
              <a:t> Active Directory </a:t>
            </a:r>
            <a:r>
              <a:rPr lang="it-IT" dirty="0" err="1"/>
              <a:t>Snapshots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5616" y="6458135"/>
            <a:ext cx="8250657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Arial" panose="020B0604020202020204"/>
              </a:rPr>
              <a:t>KB555636 LDIFDE - Export / Import data from Active Directory - LDIFDE commands:</a:t>
            </a:r>
            <a:r>
              <a:rPr lang="it-IT" sz="1050" dirty="0">
                <a:solidFill>
                  <a:prstClr val="black"/>
                </a:solidFill>
                <a:latin typeface="Arial" panose="020B0604020202020204"/>
              </a:rPr>
              <a:t> https://support.microsoft.com/en-us/help/555636</a:t>
            </a:r>
          </a:p>
        </p:txBody>
      </p:sp>
      <p:sp>
        <p:nvSpPr>
          <p:cNvPr id="4" name="Rettangolo 3"/>
          <p:cNvSpPr/>
          <p:nvPr/>
        </p:nvSpPr>
        <p:spPr>
          <a:xfrm>
            <a:off x="145615" y="6626454"/>
            <a:ext cx="7713650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Arial" panose="020B0604020202020204"/>
              </a:rPr>
              <a:t>Step-by-Step Guide to Bulk Import and Export to Active Directory:</a:t>
            </a:r>
            <a:r>
              <a:rPr lang="it-IT" sz="1050" dirty="0">
                <a:solidFill>
                  <a:prstClr val="black"/>
                </a:solidFill>
                <a:latin typeface="Arial" panose="020B0604020202020204"/>
              </a:rPr>
              <a:t> https://technet.microsoft.com/en-us/library/bb727091.aspx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182251" y="1225761"/>
            <a:ext cx="11823452" cy="5016013"/>
            <a:chOff x="141569" y="1225761"/>
            <a:chExt cx="11823452" cy="5016013"/>
          </a:xfrm>
        </p:grpSpPr>
        <p:sp>
          <p:nvSpPr>
            <p:cNvPr id="6" name="Rettangolo 5"/>
            <p:cNvSpPr/>
            <p:nvPr/>
          </p:nvSpPr>
          <p:spPr bwMode="ltGray">
            <a:xfrm>
              <a:off x="145615" y="1225761"/>
              <a:ext cx="6156000" cy="19356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Esplorazione e confronto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onnessione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B2D1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 Users and Computers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DSA.msc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Utilizzo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di </a:t>
              </a:r>
              <a:r>
                <a:rPr kumimoji="0" lang="en-US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B2D1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LDIFE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per import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export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Utilizzo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di </a:t>
              </a:r>
              <a:r>
                <a:rPr kumimoji="0" lang="en-US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B2D1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CSVDE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per import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ed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export con file CSV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800100" marR="0" lvl="1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69" y="3931698"/>
              <a:ext cx="4167188" cy="1809750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3079" y="3506726"/>
              <a:ext cx="2058829" cy="2053590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2786" y="4093746"/>
              <a:ext cx="2058829" cy="205882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10" name="Freccia a destra con strisce 9"/>
            <p:cNvSpPr/>
            <p:nvPr/>
          </p:nvSpPr>
          <p:spPr>
            <a:xfrm>
              <a:off x="2311569" y="4002349"/>
              <a:ext cx="720000" cy="900000"/>
            </a:xfrm>
            <a:prstGeom prst="strip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3181635" y="5322868"/>
              <a:ext cx="432000" cy="14400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4308757" y="5069100"/>
              <a:ext cx="684000" cy="216000"/>
            </a:xfrm>
            <a:prstGeom prst="rect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13" name="Gruppo 12"/>
            <p:cNvGrpSpPr/>
            <p:nvPr/>
          </p:nvGrpSpPr>
          <p:grpSpPr>
            <a:xfrm>
              <a:off x="6477737" y="3408693"/>
              <a:ext cx="5487284" cy="2833081"/>
              <a:chOff x="4614827" y="2103169"/>
              <a:chExt cx="5487284" cy="2833081"/>
            </a:xfrm>
          </p:grpSpPr>
          <p:sp>
            <p:nvSpPr>
              <p:cNvPr id="15" name="Rettangolo 14"/>
              <p:cNvSpPr/>
              <p:nvPr/>
            </p:nvSpPr>
            <p:spPr bwMode="ltGray">
              <a:xfrm>
                <a:off x="4614827" y="2103169"/>
                <a:ext cx="5487284" cy="2833081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65000"/>
                      <a:shade val="92000"/>
                      <a:satMod val="130000"/>
                    </a:sysClr>
                  </a:gs>
                  <a:gs pos="45000">
                    <a:sysClr val="windowText" lastClr="000000">
                      <a:tint val="60000"/>
                      <a:shade val="99000"/>
                      <a:satMod val="120000"/>
                    </a:sysClr>
                  </a:gs>
                  <a:gs pos="100000">
                    <a:sysClr val="windowText" lastClr="000000">
                      <a:tint val="55000"/>
                      <a:satMod val="140000"/>
                    </a:sysClr>
                  </a:gs>
                </a:gsLst>
                <a:path path="circle">
                  <a:fillToRect l="100000" t="100000" r="100000" b="100000"/>
                </a:path>
              </a:gradFill>
              <a:ln w="12700" cap="flat" cmpd="sng" algn="ctr">
                <a:solidFill>
                  <a:schemeClr val="bg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Unmount e Delete Snapshot</a:t>
                </a:r>
                <a:endPara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6" name="Rettangolo 15"/>
              <p:cNvSpPr/>
              <p:nvPr/>
            </p:nvSpPr>
            <p:spPr bwMode="ltGray">
              <a:xfrm>
                <a:off x="4614827" y="2492026"/>
                <a:ext cx="5487284" cy="2444223"/>
              </a:xfrm>
              <a:prstGeom prst="rect">
                <a:avLst/>
              </a:prstGeom>
              <a:solidFill>
                <a:srgbClr val="000000"/>
              </a:solidFill>
              <a:ln w="48000" cap="flat" cmpd="thickThin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NTDSUtil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endParaRP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Snapshot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REM Unmount Snapshot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List Mounted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Unmount &lt;snapshot number&gt;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REM Unmount Snapshot</a:t>
                </a: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endParaRP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List All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Delete &lt;snapshot number&gt;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 Quit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Quit</a:t>
                </a:r>
              </a:p>
            </p:txBody>
          </p:sp>
          <p:pic>
            <p:nvPicPr>
              <p:cNvPr id="17" name="Immagine 16"/>
              <p:cNvPicPr>
                <a:picLocks noChangeAspect="1"/>
              </p:cNvPicPr>
              <p:nvPr/>
            </p:nvPicPr>
            <p:blipFill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542" y="4373409"/>
                <a:ext cx="504000" cy="504000"/>
              </a:xfrm>
              <a:prstGeom prst="rect">
                <a:avLst/>
              </a:prstGeom>
            </p:spPr>
          </p:pic>
        </p:grpSp>
        <p:sp>
          <p:nvSpPr>
            <p:cNvPr id="14" name="Rettangolo 13"/>
            <p:cNvSpPr/>
            <p:nvPr/>
          </p:nvSpPr>
          <p:spPr bwMode="ltGray">
            <a:xfrm>
              <a:off x="6477737" y="1225761"/>
              <a:ext cx="5487284" cy="19356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Disconessione</a:t>
              </a: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Snapshot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Dsamain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cessa la connessione se:</a:t>
              </a:r>
            </a:p>
            <a:p>
              <a:pPr marL="800100" marR="0" lvl="1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Si preme CTRL+C</a:t>
              </a:r>
            </a:p>
            <a:p>
              <a:pPr marL="800100" marR="0" lvl="1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Si imposta l’attributo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stopservice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sull’oggetto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rootDSE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/>
              </a:r>
              <a:b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(per esempio nel caso di esecuzione remota)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0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Snapshot</a:t>
            </a:r>
            <a:r>
              <a:rPr lang="it-IT" dirty="0"/>
              <a:t> </a:t>
            </a:r>
            <a:r>
              <a:rPr lang="it-IT" dirty="0" err="1"/>
              <a:t>Recovery</a:t>
            </a:r>
            <a:r>
              <a:rPr lang="it-IT" dirty="0"/>
              <a:t> Tools</a:t>
            </a:r>
          </a:p>
        </p:txBody>
      </p:sp>
      <p:sp>
        <p:nvSpPr>
          <p:cNvPr id="3" name="Rettangolo 2"/>
          <p:cNvSpPr/>
          <p:nvPr/>
        </p:nvSpPr>
        <p:spPr bwMode="ltGray">
          <a:xfrm>
            <a:off x="85226" y="1798567"/>
            <a:ext cx="9427366" cy="307866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</a:t>
            </a:r>
            <a:r>
              <a:rPr kumimoji="0" lang="it-IT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Recovery</a:t>
            </a:r>
            <a:r>
              <a:rPr kumimoji="0" lang="it-IT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Tool</a:t>
            </a:r>
            <a:r>
              <a:rPr kumimoji="0" lang="it-IT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ver.1.0.2rel (2009)</a:t>
            </a:r>
            <a:endParaRPr kumimoji="0" lang="it-IT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Tool</a:t>
            </a:r>
            <a:r>
              <a:rPr kumimoji="0" lang="it-IT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 riga di comando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(oirecmgr.exe) by </a:t>
            </a:r>
            <a:r>
              <a:rPr kumimoji="0" lang="it-IT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Tomek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Onyszko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(MVP)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Recupero di oggetti cancellati o modificati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utilizzando come sorgente una connessione verso uno </a:t>
            </a:r>
            <a:r>
              <a:rPr kumimoji="0" lang="it-IT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</a:t>
            </a:r>
            <a:r>
              <a: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montato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[Target  options]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/>
            </a:r>
            <a:b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-o </a:t>
            </a:r>
            <a:r>
              <a:rPr kumimoji="0" lang="en-US" sz="1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objectGUID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GUID of object to recover. Multiple GUIDs can be specified separated with spaces</a:t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-of &lt;file name&gt;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Name of file which contains input data.  Each GUID has to be specified in separated line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[Connection options]</a:t>
            </a:r>
            <a:b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-h </a:t>
            </a:r>
            <a:r>
              <a:rPr kumimoji="0" lang="en-US" sz="1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ldapHost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[:port]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LDAP host in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host:port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format. If port will not be specified, default 389 port number will be used</a:t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  <a:r>
              <a:rPr kumimoji="0" lang="en-US" sz="1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sh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snapshot[:port]</a:t>
            </a: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Snapshot LDAP host in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host:port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format. If port will not be Specified, default 1389 port number will be used</a:t>
            </a: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[Recovery options]</a:t>
            </a:r>
            <a:b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-real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Performs real recovery operation. By default this tool runs in preview mode</a:t>
            </a:r>
            <a:b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</a:t>
            </a:r>
            <a:r>
              <a:rPr kumimoji="0" lang="en-US" sz="12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ol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	Recover object with recovering attributes from snapshot data.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Specifing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snaphsot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connection option (-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sh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 is required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21" y="1818654"/>
            <a:ext cx="2426114" cy="30600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5" name="Rettangolo 4"/>
          <p:cNvSpPr/>
          <p:nvPr/>
        </p:nvSpPr>
        <p:spPr bwMode="ltGray">
          <a:xfrm>
            <a:off x="85226" y="4409235"/>
            <a:ext cx="9427366" cy="46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  <a:effectLst/>
        </p:spPr>
        <p:txBody>
          <a:bodyPr rtlCol="0" anchor="ctr"/>
          <a:lstStyle/>
          <a:p>
            <a:pPr marL="118869">
              <a:buClr>
                <a:srgbClr val="006699"/>
              </a:buClr>
              <a:buSzPct val="80000"/>
            </a:pP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oirecmgr.exe -o </a:t>
            </a:r>
            <a:r>
              <a:rPr lang="en-US" sz="1400" kern="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objectGUID</a:t>
            </a: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 –</a:t>
            </a:r>
            <a:r>
              <a:rPr lang="en-US" sz="1400" kern="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</a:t>
            </a: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 -</a:t>
            </a:r>
            <a:r>
              <a:rPr lang="en-US" sz="1400" kern="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sh</a:t>
            </a: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 snapshot[:port] –real</a:t>
            </a:r>
          </a:p>
          <a:p>
            <a:pPr marL="118869">
              <a:buClr>
                <a:srgbClr val="006699"/>
              </a:buClr>
              <a:buSzPct val="80000"/>
            </a:pP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oirecmgr.exe -o fe6a3c0f-5e15-4022-b076-eacac4e1a23e -</a:t>
            </a:r>
            <a:r>
              <a:rPr lang="en-US" sz="1400" kern="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sh</a:t>
            </a: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 dc01.ictpower.lan -</a:t>
            </a:r>
            <a:r>
              <a:rPr lang="en-US" sz="1400" kern="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ol</a:t>
            </a:r>
            <a:r>
              <a:rPr lang="en-US" sz="1400" kern="0" dirty="0">
                <a:solidFill>
                  <a:prstClr val="white"/>
                </a:solidFill>
                <a:latin typeface="Lucida Console" panose="020B0609040504020204" pitchFamily="49" charset="0"/>
              </a:rPr>
              <a:t> -real</a:t>
            </a:r>
          </a:p>
        </p:txBody>
      </p:sp>
      <p:sp>
        <p:nvSpPr>
          <p:cNvPr id="6" name="Rettangolo 5"/>
          <p:cNvSpPr/>
          <p:nvPr/>
        </p:nvSpPr>
        <p:spPr>
          <a:xfrm>
            <a:off x="85226" y="4995873"/>
            <a:ext cx="5225790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Arial" panose="020B0604020202020204"/>
              </a:rPr>
              <a:t>Snapshot Recover Tool:</a:t>
            </a:r>
            <a:r>
              <a:rPr lang="it-IT" sz="1050" dirty="0">
                <a:solidFill>
                  <a:prstClr val="black"/>
                </a:solidFill>
                <a:latin typeface="Arial" panose="020B0604020202020204"/>
              </a:rPr>
              <a:t> https://dirteam.com/tomek/2009/10/28/snapshot-recover-tool/</a:t>
            </a:r>
          </a:p>
        </p:txBody>
      </p:sp>
      <p:sp>
        <p:nvSpPr>
          <p:cNvPr id="7" name="Stella a 32 punte 6"/>
          <p:cNvSpPr>
            <a:spLocks noChangeAspect="1"/>
          </p:cNvSpPr>
          <p:nvPr/>
        </p:nvSpPr>
        <p:spPr bwMode="ltGray">
          <a:xfrm>
            <a:off x="8582305" y="1960567"/>
            <a:ext cx="720000" cy="720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1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Free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36514" y="5898336"/>
            <a:ext cx="2461098" cy="756000"/>
            <a:chOff x="134921" y="5520650"/>
            <a:chExt cx="2461098" cy="756000"/>
          </a:xfrm>
        </p:grpSpPr>
        <p:sp>
          <p:nvSpPr>
            <p:cNvPr id="9" name="Rettangolo arrotondato 8"/>
            <p:cNvSpPr/>
            <p:nvPr/>
          </p:nvSpPr>
          <p:spPr>
            <a:xfrm>
              <a:off x="134921" y="5520650"/>
              <a:ext cx="2461098" cy="756000"/>
            </a:xfrm>
            <a:prstGeom prst="round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 anchorCtr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Netwrix</a:t>
              </a: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Auditor for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</a:t>
              </a:r>
            </a:p>
          </p:txBody>
        </p:sp>
        <p:pic>
          <p:nvPicPr>
            <p:cNvPr id="10" name="Picture 2" descr="https://img.netwrix.com/netwrix-logo-no-tagline@2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70" y="5554331"/>
              <a:ext cx="1512000" cy="33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uppo 10"/>
          <p:cNvGrpSpPr/>
          <p:nvPr/>
        </p:nvGrpSpPr>
        <p:grpSpPr>
          <a:xfrm>
            <a:off x="3289375" y="5761559"/>
            <a:ext cx="2461098" cy="892777"/>
            <a:chOff x="2899613" y="5386506"/>
            <a:chExt cx="2461098" cy="892777"/>
          </a:xfrm>
        </p:grpSpPr>
        <p:sp>
          <p:nvSpPr>
            <p:cNvPr id="12" name="Rettangolo arrotondato 11"/>
            <p:cNvSpPr/>
            <p:nvPr/>
          </p:nvSpPr>
          <p:spPr>
            <a:xfrm>
              <a:off x="2899613" y="5523283"/>
              <a:ext cx="2461098" cy="756000"/>
            </a:xfrm>
            <a:prstGeom prst="round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 anchorCtr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LepideAuditor</a:t>
              </a: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for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 Audit</a:t>
              </a:r>
            </a:p>
          </p:txBody>
        </p:sp>
        <p:pic>
          <p:nvPicPr>
            <p:cNvPr id="13" name="Picture 4" descr="Lepide Softwa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799" y="5386506"/>
              <a:ext cx="1228725" cy="66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ttangolo 13"/>
          <p:cNvSpPr/>
          <p:nvPr/>
        </p:nvSpPr>
        <p:spPr>
          <a:xfrm>
            <a:off x="85226" y="5194554"/>
            <a:ext cx="11411778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prstClr val="black"/>
                </a:solidFill>
                <a:latin typeface="Arial" panose="020B0604020202020204"/>
              </a:rPr>
              <a:t>Oh Snap! Active Directory Attribute Recovery With PowerShell:</a:t>
            </a:r>
            <a:r>
              <a:rPr lang="it-IT" sz="1050" dirty="0">
                <a:solidFill>
                  <a:prstClr val="black"/>
                </a:solidFill>
                <a:latin typeface="Arial" panose="020B0604020202020204"/>
              </a:rPr>
              <a:t> https://blogs.technet.microsoft.com/ashleymcglone/2014/04/24/oh-snap-active-directory-attribute-recovery-with-powershell/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6434472" y="5898336"/>
            <a:ext cx="2461098" cy="756000"/>
            <a:chOff x="5664304" y="5520650"/>
            <a:chExt cx="2461098" cy="756000"/>
          </a:xfrm>
        </p:grpSpPr>
        <p:sp>
          <p:nvSpPr>
            <p:cNvPr id="16" name="Rettangolo arrotondato 15"/>
            <p:cNvSpPr/>
            <p:nvPr/>
          </p:nvSpPr>
          <p:spPr>
            <a:xfrm>
              <a:off x="5664304" y="5520650"/>
              <a:ext cx="2461098" cy="756000"/>
            </a:xfrm>
            <a:prstGeom prst="round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 anchorCtr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U-</a:t>
              </a:r>
              <a:r>
                <a:rPr kumimoji="0" lang="it-IT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Move</a:t>
              </a: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for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Active Directory</a:t>
              </a:r>
            </a:p>
          </p:txBody>
        </p:sp>
        <p:pic>
          <p:nvPicPr>
            <p:cNvPr id="17" name="Picture 8" descr="https://u-tools.com/wp-content/themes/Chameleon-Child/images/U-ToolsBann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036" y="5557881"/>
              <a:ext cx="883634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po 17"/>
          <p:cNvGrpSpPr/>
          <p:nvPr/>
        </p:nvGrpSpPr>
        <p:grpSpPr>
          <a:xfrm>
            <a:off x="9562287" y="5898336"/>
            <a:ext cx="2461098" cy="756000"/>
            <a:chOff x="8452351" y="5520650"/>
            <a:chExt cx="2461098" cy="756000"/>
          </a:xfrm>
        </p:grpSpPr>
        <p:sp>
          <p:nvSpPr>
            <p:cNvPr id="19" name="Rettangolo arrotondato 18"/>
            <p:cNvSpPr/>
            <p:nvPr/>
          </p:nvSpPr>
          <p:spPr>
            <a:xfrm>
              <a:off x="8452351" y="5520650"/>
              <a:ext cx="2461098" cy="756000"/>
            </a:xfrm>
            <a:prstGeom prst="roundRect">
              <a:avLst/>
            </a:prstGeom>
            <a:solidFill>
              <a:sysClr val="window" lastClr="FFFFFF"/>
            </a:solidFill>
            <a:ln w="158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 anchorCtr="1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StealthRECOVER</a:t>
              </a:r>
              <a:endParaRPr kumimoji="0" lang="it-IT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pic>
          <p:nvPicPr>
            <p:cNvPr id="20" name="Picture 2" descr="STEALTHbit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4900" y="5566856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tella a 32 punte 20"/>
          <p:cNvSpPr>
            <a:spLocks noChangeAspect="1"/>
          </p:cNvSpPr>
          <p:nvPr/>
        </p:nvSpPr>
        <p:spPr bwMode="ltGray">
          <a:xfrm>
            <a:off x="10580654" y="182418"/>
            <a:ext cx="1440000" cy="1440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1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Rollback</a:t>
            </a:r>
            <a:r>
              <a:rPr kumimoji="0" lang="it-IT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di oggetti AD</a:t>
            </a:r>
          </a:p>
        </p:txBody>
      </p:sp>
    </p:spTree>
    <p:extLst>
      <p:ext uri="{BB962C8B-B14F-4D97-AF65-F5344CB8AC3E}">
        <p14:creationId xmlns:p14="http://schemas.microsoft.com/office/powerpoint/2010/main" val="371964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Active Directory Snapshots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Active Directory </a:t>
            </a:r>
            <a:r>
              <a:rPr lang="it-IT" dirty="0" err="1"/>
              <a:t>Recycle</a:t>
            </a:r>
            <a:r>
              <a:rPr lang="it-IT" dirty="0"/>
              <a:t> Bin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Ciclo di vita oggetti senza AD </a:t>
            </a:r>
            <a:r>
              <a:rPr lang="it-IT" dirty="0" err="1"/>
              <a:t>Recycle</a:t>
            </a:r>
            <a:r>
              <a:rPr lang="it-IT" dirty="0"/>
              <a:t> Bin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124119" y="1089678"/>
            <a:ext cx="11943759" cy="5673911"/>
            <a:chOff x="124119" y="1089678"/>
            <a:chExt cx="11943759" cy="5673911"/>
          </a:xfrm>
        </p:grpSpPr>
        <p:sp>
          <p:nvSpPr>
            <p:cNvPr id="10" name="Rettangolo 9"/>
            <p:cNvSpPr/>
            <p:nvPr/>
          </p:nvSpPr>
          <p:spPr bwMode="ltGray">
            <a:xfrm>
              <a:off x="4455069" y="1089679"/>
              <a:ext cx="7612809" cy="22923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00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Oggetto in stato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Tumbstoned</a:t>
              </a:r>
              <a:endPara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Oggetto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eliminato a livello logico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 spostato nel contenitore  CN=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Deleted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Objects (modifica del DN dell’oggetto)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L’oggetto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perde gli attributi di collegamento e la maggior parte degli attributi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(tranne quelli con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searchFlags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=0x8 nello schema)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Durata del periodo pari all’attributo di foresta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(per default a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null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pari a 180 giorni)</a:t>
              </a:r>
            </a:p>
            <a:p>
              <a:pPr marL="800100" marR="0" lvl="1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ettangolo 10"/>
            <p:cNvSpPr/>
            <p:nvPr/>
          </p:nvSpPr>
          <p:spPr bwMode="ltGray">
            <a:xfrm>
              <a:off x="124119" y="3473163"/>
              <a:ext cx="5494360" cy="18037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Protezione Oggetto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Opzione Proteggi oggetto da eliminazioni accidentali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Deny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delete per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Everyone</a:t>
              </a: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Disponibile in WS2008 da GUI, in WS2003 abilitabile tramite DSACLS</a:t>
              </a:r>
            </a:p>
          </p:txBody>
        </p:sp>
        <p:sp>
          <p:nvSpPr>
            <p:cNvPr id="12" name="Rettangolo 11"/>
            <p:cNvSpPr/>
            <p:nvPr/>
          </p:nvSpPr>
          <p:spPr bwMode="ltGray">
            <a:xfrm>
              <a:off x="5720079" y="3473163"/>
              <a:ext cx="6347799" cy="18037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reanimation</a:t>
              </a:r>
              <a:endPara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Utilizzare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LPD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per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rimuovere il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flag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isDelete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modificare il DN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Utilizzare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ADRestore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tool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 riga di comando by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SysInternals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(v1.1 del 2006)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Utilizzare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Veeam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Explorer for Microsoft Active Directory </a:t>
              </a:r>
            </a:p>
          </p:txBody>
        </p:sp>
        <p:sp>
          <p:nvSpPr>
            <p:cNvPr id="13" name="Rettangolo 12"/>
            <p:cNvSpPr/>
            <p:nvPr/>
          </p:nvSpPr>
          <p:spPr bwMode="ltGray">
            <a:xfrm>
              <a:off x="124120" y="5358553"/>
              <a:ext cx="11943758" cy="1405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utenti cancellati e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group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memberships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(KB840001)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Metodo 1: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utente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cancellato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aggiunta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utente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suoi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gruppi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Ntdsutil.exe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Metodo 2: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utente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cancellato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aggiunta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utente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suoi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gruppi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Metodo 3: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autoritativo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utente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cancellato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</a:t>
              </a:r>
              <a:r>
                <a:rPr kumimoji="0" lang="en-US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dei</a:t>
              </a: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security groups due volte</a:t>
              </a: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" name="Gruppo 2"/>
            <p:cNvGrpSpPr/>
            <p:nvPr/>
          </p:nvGrpSpPr>
          <p:grpSpPr>
            <a:xfrm>
              <a:off x="124119" y="1089678"/>
              <a:ext cx="4229220" cy="2292337"/>
              <a:chOff x="124119" y="1089678"/>
              <a:chExt cx="4229220" cy="2292337"/>
            </a:xfrm>
          </p:grpSpPr>
          <p:sp>
            <p:nvSpPr>
              <p:cNvPr id="19" name="Rettangolo 18"/>
              <p:cNvSpPr/>
              <p:nvPr/>
            </p:nvSpPr>
            <p:spPr bwMode="ltGray">
              <a:xfrm>
                <a:off x="124119" y="1089678"/>
                <a:ext cx="4229220" cy="229233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000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lvl="1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pic>
            <p:nvPicPr>
              <p:cNvPr id="9" name="Picture 2" descr="4d7731f7-22c5-412b-b64b-ce3166f9177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86091" y="1145233"/>
                <a:ext cx="4105275" cy="2181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7130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Ciclo di vita oggetti con AD </a:t>
            </a:r>
            <a:r>
              <a:rPr lang="it-IT" dirty="0" err="1"/>
              <a:t>Recycle</a:t>
            </a:r>
            <a:r>
              <a:rPr lang="it-IT" dirty="0"/>
              <a:t> Bin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7296" y="1205073"/>
            <a:ext cx="11997408" cy="5513780"/>
            <a:chOff x="98690" y="1274646"/>
            <a:chExt cx="11997408" cy="5513780"/>
          </a:xfrm>
        </p:grpSpPr>
        <p:sp>
          <p:nvSpPr>
            <p:cNvPr id="9" name="Rettangolo 8"/>
            <p:cNvSpPr/>
            <p:nvPr/>
          </p:nvSpPr>
          <p:spPr bwMode="ltGray">
            <a:xfrm>
              <a:off x="5127623" y="1274646"/>
              <a:ext cx="3420000" cy="25419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Funzionalità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Ripristino degli oggetti nello stesso stato logico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coerente in cui si trovavano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Gli account utente riottengono appartenenze ai gruppi e i diritti di accesso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all'interno del dominio e tra domini</a:t>
              </a:r>
            </a:p>
          </p:txBody>
        </p:sp>
        <p:sp>
          <p:nvSpPr>
            <p:cNvPr id="10" name="Rettangolo 9"/>
            <p:cNvSpPr/>
            <p:nvPr/>
          </p:nvSpPr>
          <p:spPr bwMode="ltGray">
            <a:xfrm>
              <a:off x="8676098" y="1274646"/>
              <a:ext cx="3420000" cy="25419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Requisiti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Richiede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livello funzionale foresta WS2008 R2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 superiore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Tutti i DC nella foresta devono essere WS2008R2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Disattivato per default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L’attivazione è irreversibile</a:t>
              </a:r>
            </a:p>
          </p:txBody>
        </p:sp>
        <p:grpSp>
          <p:nvGrpSpPr>
            <p:cNvPr id="12" name="Gruppo 11"/>
            <p:cNvGrpSpPr/>
            <p:nvPr/>
          </p:nvGrpSpPr>
          <p:grpSpPr>
            <a:xfrm>
              <a:off x="98690" y="1275811"/>
              <a:ext cx="4900458" cy="2540815"/>
              <a:chOff x="591258" y="4565663"/>
              <a:chExt cx="4900458" cy="2540815"/>
            </a:xfrm>
          </p:grpSpPr>
          <p:sp>
            <p:nvSpPr>
              <p:cNvPr id="11" name="Rettangolo 10"/>
              <p:cNvSpPr/>
              <p:nvPr/>
            </p:nvSpPr>
            <p:spPr bwMode="ltGray">
              <a:xfrm>
                <a:off x="591258" y="4565663"/>
                <a:ext cx="4900458" cy="2540815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000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R="0" lvl="1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pic>
            <p:nvPicPr>
              <p:cNvPr id="8" name="Picture 6" descr="8eee582d-ce09-4d6b-96f8-b9e79794cc8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54849" y="4744688"/>
                <a:ext cx="4773275" cy="218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Rettangolo 12"/>
            <p:cNvSpPr/>
            <p:nvPr/>
          </p:nvSpPr>
          <p:spPr bwMode="ltGray">
            <a:xfrm>
              <a:off x="98690" y="3940375"/>
              <a:ext cx="6645350" cy="28480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Oggetto in stato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Deleted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(Eliminato)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Attributo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isDeleted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 True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(presente su tutti gli oggetti introdotto con WS2000)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Eliminato a livello logico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 spostato nel contenitore  CN=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Deleted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Objects (modifica del DN dell’oggetto)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Mantiene tutti attributi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, compresi quelli di collegamento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Durata del periodo pari all’attributo di foresta</a:t>
              </a:r>
              <a:b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msDS-deletedObjectLifetime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(per default a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null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uguale all’attributo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)</a:t>
              </a:r>
            </a:p>
            <a:p>
              <a:pPr marL="800100" marR="0" lvl="1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Rettangolo 13"/>
            <p:cNvSpPr/>
            <p:nvPr/>
          </p:nvSpPr>
          <p:spPr bwMode="ltGray">
            <a:xfrm>
              <a:off x="6955423" y="3940375"/>
              <a:ext cx="5140675" cy="28480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Oggetto in stato </a:t>
              </a:r>
              <a:r>
                <a:rPr kumimoji="0" lang="it-IT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Recycled</a:t>
              </a: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(Riciclato)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Attributo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isRecycled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 True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(presente su tutti gli oggetti introdotto con WS2008 R2) 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Perde gli attributi di collegamento e la maggior parte degli attributi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(tranne quelli con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searchFlags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=0x8 nello schema)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Durata del periodo pari all’attributo di foresta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(per default a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null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pari a 180 giorni)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6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Attivazione AD </a:t>
            </a:r>
            <a:r>
              <a:rPr lang="it-IT" dirty="0" err="1"/>
              <a:t>Recycle</a:t>
            </a:r>
            <a:r>
              <a:rPr lang="it-IT" dirty="0"/>
              <a:t> Bin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107410" y="1218800"/>
            <a:ext cx="11977181" cy="5013035"/>
            <a:chOff x="108777" y="1218800"/>
            <a:chExt cx="11977181" cy="5013035"/>
          </a:xfrm>
        </p:grpSpPr>
        <p:sp>
          <p:nvSpPr>
            <p:cNvPr id="3" name="Rettangolo 2"/>
            <p:cNvSpPr/>
            <p:nvPr/>
          </p:nvSpPr>
          <p:spPr bwMode="ltGray">
            <a:xfrm>
              <a:off x="108777" y="1218800"/>
              <a:ext cx="6868493" cy="17757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Procedura di attivazione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Raise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livello funzionale foresta a 2008R2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 superiore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Abilitazione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Bin sul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forest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root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domain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E’ possibile eseguire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raise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abilitazione tramite il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Centro di amministrazione di Active Directory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Powershell</a:t>
              </a: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" name="Rettangolo 3"/>
            <p:cNvSpPr/>
            <p:nvPr/>
          </p:nvSpPr>
          <p:spPr bwMode="ltGray">
            <a:xfrm>
              <a:off x="7096539" y="1218800"/>
              <a:ext cx="4989419" cy="50130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Considerazioni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Eliminazione fisica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dopo un periodo pari a</a:t>
              </a:r>
              <a:b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msDS-deletedObjectLifetime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+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(Default 360 giorni)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Object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sono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recuperabili solo con un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Autoritativo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La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validità dei backup di AD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è il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valore minore tra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e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msDS-deleteObjectLifetime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(Default 180 giorni)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Se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msDS-deletedObjectLifetime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è minore del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tombstoneLifetime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non è possibile ripristinare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un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Object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con un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autoritativo (dopo la replica gli oggetti ritornano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Recycled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)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All’attivazione del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Bin 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Tombstoned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objects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diventano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Recycled</a:t>
              </a:r>
              <a:r>
                <a:rPr kumimoji="0" lang="it-IT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objects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, per recuperarli occorre un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autoritativo da un backup precedente all’attivazione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rgbClr val="9B2D1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108777" y="3130826"/>
              <a:ext cx="6868493" cy="3101009"/>
              <a:chOff x="108777" y="3130826"/>
              <a:chExt cx="6868493" cy="3101009"/>
            </a:xfrm>
          </p:grpSpPr>
          <p:sp>
            <p:nvSpPr>
              <p:cNvPr id="5" name="Rettangolo 4"/>
              <p:cNvSpPr/>
              <p:nvPr/>
            </p:nvSpPr>
            <p:spPr bwMode="ltGray">
              <a:xfrm>
                <a:off x="108777" y="3130826"/>
                <a:ext cx="6868493" cy="3101009"/>
              </a:xfrm>
              <a:prstGeom prst="rect">
                <a:avLst/>
              </a:prstGeom>
              <a:solidFill>
                <a:srgbClr val="00206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#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Raise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livello funzionale foresta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Set-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ADForestMode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–Identity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ictpower.lan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-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ForestMode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Windows2008R2Forest</a:t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endParaRPr kumimoji="0" lang="it-IT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</a:endParaRP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#Abilitazione AD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Recycle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Bin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Enable-ADOptionalFeature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–Identity</a:t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	‘CN=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Recycle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 Bin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Feature,CN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=Optional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Features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,</a:t>
                </a:r>
              </a:p>
              <a:p>
                <a:pPr marL="118869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lang="it-IT" sz="1600" kern="0" dirty="0">
                    <a:solidFill>
                      <a:prstClr val="white"/>
                    </a:solidFill>
                    <a:latin typeface="Lucida Console" panose="020B0609040504020204" pitchFamily="49" charset="0"/>
                  </a:rPr>
                  <a:t>	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CN=Directory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Service,CN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=Windows NT,</a:t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	CN=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Services,CN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=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Configuration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,</a:t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	DC=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ictpower,DC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=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lan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’</a:t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	–Scope 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ForestOrConfigurationSet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/>
                </a:r>
                <a:b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</a:b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	–Target ‘</a:t>
                </a:r>
                <a:r>
                  <a:rPr kumimoji="0" lang="it-IT" sz="16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ictpower.lan</a:t>
                </a:r>
                <a:r>
                  <a:rPr kumimoji="0" lang="it-IT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ucida Console" panose="020B0609040504020204" pitchFamily="49" charset="0"/>
                  </a:rPr>
                  <a:t>’</a:t>
                </a:r>
              </a:p>
            </p:txBody>
          </p:sp>
          <p:pic>
            <p:nvPicPr>
              <p:cNvPr id="6" name="Picture 2" descr="http://www.automashell.com/wp-content/uploads/2012/12/logo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3866" y="5700086"/>
                <a:ext cx="504000" cy="450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" name="Rettangolo 6"/>
          <p:cNvSpPr/>
          <p:nvPr/>
        </p:nvSpPr>
        <p:spPr>
          <a:xfrm>
            <a:off x="108777" y="6460184"/>
            <a:ext cx="11743599" cy="3385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it-IT" sz="1100" b="1" dirty="0">
                <a:solidFill>
                  <a:prstClr val="black"/>
                </a:solidFill>
                <a:latin typeface="Arial" panose="020B0604020202020204"/>
              </a:rPr>
              <a:t>GPO audit delete su AD:</a:t>
            </a:r>
            <a:r>
              <a:rPr lang="en-US" sz="1100" b="1" dirty="0">
                <a:solidFill>
                  <a:prstClr val="black"/>
                </a:solidFill>
                <a:latin typeface="Arial" panose="020B0604020202020204"/>
              </a:rPr>
              <a:t/>
            </a:r>
            <a:br>
              <a:rPr lang="en-US" sz="1100" b="1" dirty="0">
                <a:solidFill>
                  <a:prstClr val="black"/>
                </a:solidFill>
                <a:latin typeface="Arial" panose="020B0604020202020204"/>
              </a:rPr>
            </a:br>
            <a:r>
              <a:rPr lang="en-US" sz="1100" i="1" dirty="0">
                <a:solidFill>
                  <a:prstClr val="black"/>
                </a:solidFill>
                <a:latin typeface="Arial" panose="020B0604020202020204"/>
              </a:rPr>
              <a:t>Computer Configuration\Windows Settings\Security Settings\Advanced Audit Policy Configuration\System Audit Policies - Local Group Policy\DS Access\</a:t>
            </a:r>
            <a:r>
              <a:rPr lang="en-US" sz="1100" b="1" i="1" dirty="0">
                <a:solidFill>
                  <a:prstClr val="black"/>
                </a:solidFill>
                <a:latin typeface="Arial" panose="020B0604020202020204"/>
              </a:rPr>
              <a:t>Audit Directory Service Changes</a:t>
            </a:r>
          </a:p>
        </p:txBody>
      </p:sp>
    </p:spTree>
    <p:extLst>
      <p:ext uri="{BB962C8B-B14F-4D97-AF65-F5344CB8AC3E}">
        <p14:creationId xmlns:p14="http://schemas.microsoft.com/office/powerpoint/2010/main" val="34727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AD </a:t>
            </a:r>
            <a:r>
              <a:rPr lang="it-IT" dirty="0" err="1"/>
              <a:t>Recycle</a:t>
            </a:r>
            <a:r>
              <a:rPr lang="it-IT" dirty="0"/>
              <a:t> Bin con ADAC</a:t>
            </a:r>
          </a:p>
        </p:txBody>
      </p:sp>
      <p:pic>
        <p:nvPicPr>
          <p:cNvPr id="3" name="Picture 2" descr="http://cdn.techgenix.com/media/upls/image003_2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80" y="2121055"/>
            <a:ext cx="59436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8"/>
          <p:cNvSpPr>
            <a:spLocks noChangeArrowheads="1"/>
          </p:cNvSpPr>
          <p:nvPr/>
        </p:nvSpPr>
        <p:spPr bwMode="auto">
          <a:xfrm flipH="1">
            <a:off x="9244195" y="3300964"/>
            <a:ext cx="2828838" cy="2553891"/>
          </a:xfrm>
          <a:prstGeom prst="wedgeRoundRectCallout">
            <a:avLst>
              <a:gd name="adj1" fmla="val 77866"/>
              <a:gd name="adj2" fmla="val -25306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173038" lvl="0" eaLnBrk="0" hangingPunct="0">
              <a:spcBef>
                <a:spcPct val="20000"/>
              </a:spcBef>
              <a:defRPr/>
            </a:pPr>
            <a:r>
              <a:rPr lang="it-IT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E’ possibile eseguire il </a:t>
            </a:r>
            <a:r>
              <a:rPr lang="it-IT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ripristino di un oggetto tramite </a:t>
            </a:r>
            <a:r>
              <a:rPr lang="it-IT" b="1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Restore</a:t>
            </a:r>
            <a:r>
              <a:rPr lang="it-IT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o tramite </a:t>
            </a:r>
            <a:r>
              <a:rPr lang="it-IT" b="1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Restore</a:t>
            </a:r>
            <a:r>
              <a:rPr lang="it-IT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To per il ripristino in posizione diversa </a:t>
            </a:r>
            <a:r>
              <a:rPr lang="it-IT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dall’originale</a:t>
            </a:r>
            <a:endParaRPr lang="it-IT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 flipH="1">
            <a:off x="140501" y="2121480"/>
            <a:ext cx="2868264" cy="1634490"/>
          </a:xfrm>
          <a:prstGeom prst="wedgeRoundRectCallout">
            <a:avLst>
              <a:gd name="adj1" fmla="val -65873"/>
              <a:gd name="adj2" fmla="val 92066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173038" lvl="0" eaLnBrk="0" hangingPunct="0">
              <a:spcBef>
                <a:spcPct val="20000"/>
              </a:spcBef>
              <a:defRPr/>
            </a:pPr>
            <a:r>
              <a:rPr lang="it-IT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Nel Centro di amministrazione di Active Directory è stato aggiunto il nodo</a:t>
            </a:r>
            <a:r>
              <a:rPr lang="it-IT" dirty="0">
                <a:latin typeface="Segoe UI" pitchFamily="34" charset="0"/>
                <a:cs typeface="Segoe UI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Deleted</a:t>
            </a:r>
            <a:r>
              <a:rPr lang="it-IT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it-IT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Objects</a:t>
            </a:r>
            <a:endParaRPr lang="it-IT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" name="Stella a 32 punte 5"/>
          <p:cNvSpPr>
            <a:spLocks noChangeAspect="1"/>
          </p:cNvSpPr>
          <p:nvPr/>
        </p:nvSpPr>
        <p:spPr bwMode="ltGray">
          <a:xfrm>
            <a:off x="10407070" y="283534"/>
            <a:ext cx="1584000" cy="1584000"/>
          </a:xfrm>
          <a:prstGeom prst="star32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/>
            <a:r>
              <a:rPr lang="it-IT" b="1" kern="0" dirty="0" smtClean="0">
                <a:solidFill>
                  <a:schemeClr val="bg1"/>
                </a:solidFill>
              </a:rPr>
              <a:t>Novità in WS2012</a:t>
            </a:r>
            <a:endParaRPr lang="it-IT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AD </a:t>
            </a:r>
            <a:r>
              <a:rPr lang="it-IT" dirty="0" err="1"/>
              <a:t>Recycle</a:t>
            </a:r>
            <a:r>
              <a:rPr lang="it-IT" dirty="0"/>
              <a:t> Bin con </a:t>
            </a:r>
            <a:r>
              <a:rPr lang="it-IT" dirty="0" err="1"/>
              <a:t>PowerShell</a:t>
            </a:r>
            <a:endParaRPr lang="it-IT" dirty="0"/>
          </a:p>
        </p:txBody>
      </p:sp>
      <p:grpSp>
        <p:nvGrpSpPr>
          <p:cNvPr id="3" name="Gruppo 2"/>
          <p:cNvGrpSpPr/>
          <p:nvPr/>
        </p:nvGrpSpPr>
        <p:grpSpPr>
          <a:xfrm>
            <a:off x="126756" y="2363846"/>
            <a:ext cx="5868000" cy="3005816"/>
            <a:chOff x="243490" y="2042838"/>
            <a:chExt cx="5836299" cy="3005816"/>
          </a:xfrm>
        </p:grpSpPr>
        <p:sp>
          <p:nvSpPr>
            <p:cNvPr id="4" name="Rettangolo 3"/>
            <p:cNvSpPr/>
            <p:nvPr/>
          </p:nvSpPr>
          <p:spPr bwMode="ltGray">
            <a:xfrm>
              <a:off x="243490" y="2042838"/>
              <a:ext cx="5836299" cy="30058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Impostazione attributi di foresta</a:t>
              </a:r>
            </a:p>
          </p:txBody>
        </p:sp>
        <p:sp>
          <p:nvSpPr>
            <p:cNvPr id="5" name="Rettangolo 4"/>
            <p:cNvSpPr/>
            <p:nvPr/>
          </p:nvSpPr>
          <p:spPr bwMode="ltGray">
            <a:xfrm>
              <a:off x="243889" y="2400513"/>
              <a:ext cx="5835900" cy="2648141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#Impostazione 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msDS-DeletedObjectLifetime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Set-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-Identity “CN=Directory Service,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CN=Windows NT,CN=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Services,CN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Configuration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,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DC=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ictpower,DC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lan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Partition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“CN=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Configuration,DC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ictpower,DC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lan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Replace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:@{“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msDS-DeletedObjectLifetime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 = 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365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}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#Impostazione 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tombstoneLifetime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Set-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-Identity “CN=Directory Service,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CN=Windows NT,CN=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Services,CN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Configuration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,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DC=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ictpower,DC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lan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 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Partition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“CN=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Configuration,DC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ictpower,DC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lan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Replace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:@{“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tombstoneLifetime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” = 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365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}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6204301" y="2363846"/>
            <a:ext cx="5868000" cy="3005816"/>
            <a:chOff x="243490" y="2042838"/>
            <a:chExt cx="5554195" cy="3005816"/>
          </a:xfrm>
        </p:grpSpPr>
        <p:sp>
          <p:nvSpPr>
            <p:cNvPr id="7" name="Rettangolo 6"/>
            <p:cNvSpPr/>
            <p:nvPr/>
          </p:nvSpPr>
          <p:spPr bwMode="ltGray">
            <a:xfrm>
              <a:off x="243490" y="2042838"/>
              <a:ext cx="5554195" cy="30058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Restore</a:t>
              </a: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oggetti </a:t>
              </a:r>
              <a:r>
                <a:rPr kumimoji="0" lang="it-IT" sz="1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Deleted</a:t>
              </a:r>
              <a:endParaRPr kumimoji="0" lang="it-IT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ttangolo 7"/>
            <p:cNvSpPr/>
            <p:nvPr/>
          </p:nvSpPr>
          <p:spPr bwMode="ltGray">
            <a:xfrm>
              <a:off x="243889" y="2400514"/>
              <a:ext cx="5553796" cy="2648140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singolo oggetto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Filter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{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sAMAccountName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eq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“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r.massa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"}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-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IncludeDeletedObjects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| 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Restore-ADObject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elenco oggetti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Filter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'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Name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–Like "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*test*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"‘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IncludeDeletedObjects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| 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Restore-ADObject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+mn-cs"/>
              </a:endParaRP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elenco oggetti in posizione diversa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Filter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'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Name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–Like "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*test*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"‘</a:t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IncludeDeletedObjects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| 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Restore-ADObject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/>
              </a:r>
              <a:b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	–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TargetPath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"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OU=OU1,DC=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ictpower,DC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=</a:t>
              </a:r>
              <a:r>
                <a:rPr kumimoji="0" lang="it-IT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lan</a:t>
              </a:r>
              <a:r>
                <a: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"</a:t>
              </a:r>
            </a:p>
          </p:txBody>
        </p:sp>
      </p:grpSp>
      <p:pic>
        <p:nvPicPr>
          <p:cNvPr id="9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06" y="2796783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automashell.com/wp-content/uploads/2012/12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885" y="2796783"/>
            <a:ext cx="504000" cy="4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/>
          <p:cNvSpPr/>
          <p:nvPr/>
        </p:nvSpPr>
        <p:spPr>
          <a:xfrm>
            <a:off x="126756" y="6556231"/>
            <a:ext cx="8907888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it-IT" sz="1100" b="1" dirty="0">
                <a:solidFill>
                  <a:prstClr val="black"/>
                </a:solidFill>
                <a:latin typeface="Arial" panose="020B0604020202020204"/>
              </a:rPr>
              <a:t>GPO audit delete su AD</a:t>
            </a:r>
            <a:r>
              <a:rPr lang="it-IT" sz="1100" dirty="0">
                <a:solidFill>
                  <a:prstClr val="black"/>
                </a:solidFill>
                <a:latin typeface="Arial" panose="020B0604020202020204"/>
              </a:rPr>
              <a:t>: https://blogs.technet.microsoft.com/italy/2013/01/02/gestione-di-active-directory-recycle-bin-in-windows-server-2012</a:t>
            </a:r>
            <a:r>
              <a:rPr lang="it-IT" sz="1100" dirty="0" smtClean="0">
                <a:solidFill>
                  <a:prstClr val="black"/>
                </a:solidFill>
                <a:latin typeface="Arial" panose="020B0604020202020204"/>
              </a:rPr>
              <a:t>/</a:t>
            </a:r>
            <a:endParaRPr lang="it-IT" sz="1100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791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Zone DNS integrate in Active Directory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234220" y="1245608"/>
            <a:ext cx="11723561" cy="4785898"/>
            <a:chOff x="240793" y="1245608"/>
            <a:chExt cx="11723561" cy="4785898"/>
          </a:xfrm>
        </p:grpSpPr>
        <p:sp>
          <p:nvSpPr>
            <p:cNvPr id="3" name="Rettangolo 2"/>
            <p:cNvSpPr/>
            <p:nvPr/>
          </p:nvSpPr>
          <p:spPr bwMode="ltGray">
            <a:xfrm>
              <a:off x="240793" y="1245608"/>
              <a:ext cx="6012225" cy="203610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server DNS contiene solo una copia della zona DNS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All’avvio il server DNS </a:t>
              </a: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legge</a:t>
              </a:r>
              <a:b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la copia della zona DNS da AD</a:t>
              </a:r>
            </a:p>
            <a:p>
              <a:pPr marL="342900" marR="0" lvl="0" indent="-34290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Il DNS riceve le modifiche</a:t>
              </a:r>
              <a:b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</a:b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 le </a:t>
              </a: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scrive in AD</a:t>
              </a:r>
            </a:p>
          </p:txBody>
        </p:sp>
        <p:grpSp>
          <p:nvGrpSpPr>
            <p:cNvPr id="4" name="Gruppo 3"/>
            <p:cNvGrpSpPr/>
            <p:nvPr/>
          </p:nvGrpSpPr>
          <p:grpSpPr>
            <a:xfrm>
              <a:off x="242582" y="2971506"/>
              <a:ext cx="4118628" cy="3060000"/>
              <a:chOff x="553201" y="3514616"/>
              <a:chExt cx="4118628" cy="3060000"/>
            </a:xfrm>
          </p:grpSpPr>
          <p:sp>
            <p:nvSpPr>
              <p:cNvPr id="5" name="Triangolo isoscele 4"/>
              <p:cNvSpPr>
                <a:spLocks noChangeAspect="1"/>
              </p:cNvSpPr>
              <p:nvPr/>
            </p:nvSpPr>
            <p:spPr>
              <a:xfrm>
                <a:off x="553201" y="3514616"/>
                <a:ext cx="3060000" cy="3060000"/>
              </a:xfrm>
              <a:prstGeom prst="triangle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6" name="Rettangolo 5"/>
              <p:cNvSpPr/>
              <p:nvPr/>
            </p:nvSpPr>
            <p:spPr>
              <a:xfrm>
                <a:off x="1955523" y="4324693"/>
                <a:ext cx="2716306" cy="828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Zona _MDSC</a:t>
                </a: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Partizione applicativa replicata a livello di foresta</a:t>
                </a:r>
              </a:p>
            </p:txBody>
          </p:sp>
          <p:sp>
            <p:nvSpPr>
              <p:cNvPr id="7" name="Rettangolo 6"/>
              <p:cNvSpPr/>
              <p:nvPr/>
            </p:nvSpPr>
            <p:spPr>
              <a:xfrm>
                <a:off x="1955523" y="5283065"/>
                <a:ext cx="2716306" cy="828000"/>
              </a:xfrm>
              <a:prstGeom prst="rect">
                <a:avLst/>
              </a:prstGeom>
              <a:solidFill>
                <a:schemeClr val="accent3"/>
              </a:solidFill>
              <a:ln w="15875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6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Zona di domino</a:t>
                </a:r>
              </a:p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Partizione applicativa replicata a livello di dominio</a:t>
                </a:r>
              </a:p>
            </p:txBody>
          </p:sp>
        </p:grpSp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196" y="1949420"/>
              <a:ext cx="2965133" cy="1267778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9" name="Rettangolo 8"/>
            <p:cNvSpPr/>
            <p:nvPr/>
          </p:nvSpPr>
          <p:spPr bwMode="ltGray">
            <a:xfrm>
              <a:off x="6417531" y="1249432"/>
              <a:ext cx="5546823" cy="478207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Replica zona DNS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 la replica di AD la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zona DNS del dominio è replicata ai DC del stesso dominio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Tramite il </a:t>
              </a: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Zone </a:t>
              </a:r>
              <a:r>
                <a:rPr kumimoji="0" lang="it-IT" sz="14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trasfert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è possibile </a:t>
              </a:r>
              <a:r>
                <a:rPr kumimoji="0" lang="it-IT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inviare una copia della zona ad un DNS secondario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302" y="3104903"/>
              <a:ext cx="4145280" cy="2793206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</p:grpSp>
      <p:sp>
        <p:nvSpPr>
          <p:cNvPr id="11" name="Rettangolo 10"/>
          <p:cNvSpPr/>
          <p:nvPr/>
        </p:nvSpPr>
        <p:spPr>
          <a:xfrm>
            <a:off x="240793" y="6595217"/>
            <a:ext cx="6362319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457200"/>
            <a:r>
              <a:rPr lang="en-US" sz="1050" b="1" dirty="0">
                <a:solidFill>
                  <a:schemeClr val="tx2"/>
                </a:solidFill>
                <a:latin typeface="+mj-lt"/>
              </a:rPr>
              <a:t>How DNS Support for Active Directory Works:</a:t>
            </a:r>
            <a:r>
              <a:rPr lang="it-IT" sz="1050" dirty="0">
                <a:solidFill>
                  <a:schemeClr val="tx2"/>
                </a:solidFill>
                <a:latin typeface="+mj-lt"/>
              </a:rPr>
              <a:t> http://technet.microsoft.com/en-us/library/cc759550(v=ws.10).aspx</a:t>
            </a:r>
          </a:p>
        </p:txBody>
      </p:sp>
    </p:spTree>
    <p:extLst>
      <p:ext uri="{BB962C8B-B14F-4D97-AF65-F5344CB8AC3E}">
        <p14:creationId xmlns:p14="http://schemas.microsoft.com/office/powerpoint/2010/main" val="379718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Active Directory Recycle Bin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2979000"/>
            <a:ext cx="12192000" cy="900000"/>
          </a:xfrm>
          <a:prstGeom prst="rect">
            <a:avLst/>
          </a:prstGeom>
          <a:solidFill>
            <a:srgbClr val="448BCA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dirty="0" err="1" smtClean="0">
                <a:solidFill>
                  <a:prstClr val="white"/>
                </a:solidFill>
              </a:rPr>
              <a:t>Question</a:t>
            </a:r>
            <a:r>
              <a:rPr lang="it-IT" sz="5400" dirty="0" smtClean="0">
                <a:solidFill>
                  <a:prstClr val="white"/>
                </a:solidFill>
              </a:rPr>
              <a:t> &amp; </a:t>
            </a:r>
            <a:r>
              <a:rPr lang="it-IT" sz="5400" dirty="0" err="1" smtClean="0">
                <a:solidFill>
                  <a:prstClr val="white"/>
                </a:solidFill>
              </a:rPr>
              <a:t>Answer</a:t>
            </a:r>
            <a:endParaRPr lang="it-IT" sz="5400" dirty="0">
              <a:solidFill>
                <a:prstClr val="white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0" y="1074845"/>
            <a:ext cx="3486315" cy="108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95" y="114658"/>
            <a:ext cx="7886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1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Check</a:t>
            </a:r>
            <a:r>
              <a:rPr lang="it-IT" dirty="0"/>
              <a:t> della funzionalità DNS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066800" y="1463803"/>
            <a:ext cx="10058400" cy="5048756"/>
            <a:chOff x="336000" y="1555243"/>
            <a:chExt cx="10058400" cy="5048756"/>
          </a:xfrm>
        </p:grpSpPr>
        <p:sp>
          <p:nvSpPr>
            <p:cNvPr id="3" name="Rettangolo 2"/>
            <p:cNvSpPr/>
            <p:nvPr/>
          </p:nvSpPr>
          <p:spPr bwMode="ltGray">
            <a:xfrm>
              <a:off x="336000" y="1555243"/>
              <a:ext cx="10058400" cy="1269237"/>
            </a:xfrm>
            <a:prstGeom prst="rect">
              <a:avLst/>
            </a:prstGeom>
            <a:solidFill>
              <a:srgbClr val="002060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#Verifica funzionamento servizi DNS sui DC</a:t>
              </a:r>
            </a:p>
            <a:p>
              <a:pPr marL="118869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99"/>
                </a:buClr>
                <a:buSzPct val="80000"/>
                <a:buFontTx/>
                <a:buNone/>
                <a:tabLst/>
                <a:defRPr/>
              </a:pP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Get-ADDomainController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-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Filter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* |</a:t>
              </a:r>
              <a:b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foreach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{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Get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-Service DNS -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ComputerName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$_.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hostname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} |</a:t>
              </a:r>
              <a:b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</a:b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  Select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machinename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, </a:t>
              </a:r>
              <a:r>
                <a:rPr kumimoji="0" lang="it-IT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name</a:t>
              </a:r>
              <a:r>
                <a:rPr kumimoji="0" lang="it-IT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ucida Console" panose="020B0609040504020204" pitchFamily="49" charset="0"/>
                  <a:ea typeface="+mn-ea"/>
                  <a:cs typeface="+mn-cs"/>
                </a:rPr>
                <a:t>, status</a:t>
              </a:r>
              <a:endParaRPr kumimoji="0" lang="it-IT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Condensed" pitchFamily="34" charset="0"/>
                <a:ea typeface="+mn-ea"/>
                <a:cs typeface="+mn-cs"/>
              </a:endParaRPr>
            </a:p>
          </p:txBody>
        </p:sp>
        <p:pic>
          <p:nvPicPr>
            <p:cNvPr id="4" name="Picture 2" descr="http://www.automashell.com/wp-content/uploads/2012/12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3661" y="1677503"/>
              <a:ext cx="504000" cy="45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tangolo 4"/>
            <p:cNvSpPr/>
            <p:nvPr/>
          </p:nvSpPr>
          <p:spPr bwMode="ltGray">
            <a:xfrm>
              <a:off x="336000" y="3194852"/>
              <a:ext cx="10058400" cy="3409147"/>
            </a:xfrm>
            <a:prstGeom prst="rect">
              <a:avLst/>
            </a:prstGeom>
            <a:solidFill>
              <a:srgbClr val="000000"/>
            </a:solidFill>
            <a:ln w="48000" cap="flat" cmpd="thickThin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Informazioni sulla struttura DNS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Dnscmd /info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it-IT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Test di base e verifica </a:t>
              </a:r>
              <a:r>
                <a:rPr lang="it-IT" kern="0" dirty="0" err="1">
                  <a:solidFill>
                    <a:srgbClr val="00B050"/>
                  </a:solidFill>
                  <a:latin typeface="Lucida Console" panose="020B0609040504020204" pitchFamily="49" charset="0"/>
                </a:rPr>
                <a:t>dynamic</a:t>
              </a: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 update per la zona AD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test:DNS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DnsDynamicUpdate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Test di base e verifica registrazione record A,CNAME,SRV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test:DNS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DnsRecordRegistration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Test registrazione nella zona DNS del dominio AD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dcdiag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test:RegisterInDNS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 /</a:t>
              </a:r>
              <a:r>
                <a:rPr lang="it-IT" kern="0" dirty="0" err="1">
                  <a:solidFill>
                    <a:srgbClr val="FFFFFF"/>
                  </a:solidFill>
                  <a:latin typeface="Lucida Console" panose="020B0609040504020204" pitchFamily="49" charset="0"/>
                </a:rPr>
                <a:t>DnsDomain</a:t>
              </a: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:%USERDNSDOMAIN% /i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endParaRPr lang="it-IT" kern="0" dirty="0">
                <a:solidFill>
                  <a:srgbClr val="FFFFFF"/>
                </a:solidFill>
                <a:latin typeface="Lucida Console" panose="020B0609040504020204" pitchFamily="49" charset="0"/>
              </a:endParaRP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REM Verifica funzionalità DC Locator</a:t>
              </a:r>
            </a:p>
            <a:p>
              <a:pPr marL="118869">
                <a:buClr>
                  <a:srgbClr val="006699"/>
                </a:buClr>
                <a:buSzPct val="80000"/>
                <a:defRPr/>
              </a:pPr>
              <a:r>
                <a:rPr lang="it-IT" kern="0" dirty="0">
                  <a:solidFill>
                    <a:srgbClr val="FFFFFF"/>
                  </a:solidFill>
                  <a:latin typeface="Lucida Console" panose="020B0609040504020204" pitchFamily="49" charset="0"/>
                </a:rPr>
                <a:t>NLTEST /DSGETDC:%USERDNSDOMAIN%</a:t>
              </a:r>
              <a:endParaRPr lang="it-IT" sz="1600" kern="0" dirty="0">
                <a:solidFill>
                  <a:srgbClr val="FFFFFF"/>
                </a:solidFill>
                <a:latin typeface="Segoe Condensed" pitchFamily="34" charset="0"/>
              </a:endParaRPr>
            </a:p>
          </p:txBody>
        </p:sp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661" y="3281668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7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Fixing del DNS</a:t>
            </a:r>
          </a:p>
        </p:txBody>
      </p:sp>
      <p:sp>
        <p:nvSpPr>
          <p:cNvPr id="5" name="Rettangolo 4"/>
          <p:cNvSpPr/>
          <p:nvPr/>
        </p:nvSpPr>
        <p:spPr bwMode="ltGray">
          <a:xfrm>
            <a:off x="81280" y="1780880"/>
            <a:ext cx="12009120" cy="15820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Riregistrazione</a:t>
            </a:r>
            <a:r>
              <a: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record SRV di un DC nella zona DNS (KB556002)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Metodo 1: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Riavvio servizio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netlogon</a:t>
            </a:r>
            <a:endParaRPr kumimoji="0" lang="it-IT" b="0" i="1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Metodo 2: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Utilizzare 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DcDiag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Fix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(o 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NetDiag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/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fix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per OS </a:t>
            </a:r>
            <a:r>
              <a:rPr kumimoji="0" lang="it-IT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WS2008)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Metodo 3:</a:t>
            </a:r>
            <a:r>
              <a:rPr kumimoji="0" lang="it-IT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Aggiunta manuale record SRV nel file %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SystemRoot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%\System32\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Config</a:t>
            </a:r>
            <a:r>
              <a:rPr kumimoji="0" lang="it-IT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\</a:t>
            </a:r>
            <a:r>
              <a:rPr kumimoji="0" lang="it-IT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Netlogon.dns</a:t>
            </a:r>
            <a:endParaRPr kumimoji="0" lang="it-IT" b="0" i="1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 bwMode="ltGray">
          <a:xfrm>
            <a:off x="81280" y="3790400"/>
            <a:ext cx="12009120" cy="213288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Rebuild</a:t>
            </a:r>
            <a:r>
              <a:rPr kumimoji="0" lang="it-IT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delle zone DNS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 294328</a:t>
            </a: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How to </a:t>
            </a:r>
            <a:r>
              <a:rPr kumimoji="0" 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reinstall a dynamic DNS Active Directory-integrated zone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 817470</a:t>
            </a: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How to </a:t>
            </a:r>
            <a:r>
              <a:rPr kumimoji="0" 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reconfigure an _</a:t>
            </a:r>
            <a:r>
              <a:rPr kumimoji="0" lang="en-US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msdcs</a:t>
            </a:r>
            <a:r>
              <a:rPr kumimoji="0" 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subdomain to a forest-wide DNS application directory partition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when you upgrade from Windows 2000 to Windows Server 2003</a:t>
            </a:r>
          </a:p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KB 2001093</a:t>
            </a: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Troubleshooting DNS Event ID 4013: </a:t>
            </a:r>
            <a:r>
              <a:rPr kumimoji="0" lang="en-US" b="0" i="1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 DNS server was unable to load AD integrated DNS zones</a:t>
            </a:r>
          </a:p>
        </p:txBody>
      </p:sp>
    </p:spTree>
    <p:extLst>
      <p:ext uri="{BB962C8B-B14F-4D97-AF65-F5344CB8AC3E}">
        <p14:creationId xmlns:p14="http://schemas.microsoft.com/office/powerpoint/2010/main" val="394758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Troubleshooting</a:t>
            </a:r>
            <a:r>
              <a:rPr lang="it-IT" dirty="0"/>
              <a:t> del </a:t>
            </a:r>
            <a:r>
              <a:rPr lang="it-IT" dirty="0" smtClean="0"/>
              <a:t>DNS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82" y="2934126"/>
            <a:ext cx="2997364" cy="92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Troubleshooting</a:t>
            </a:r>
            <a:r>
              <a:rPr lang="it-IT" dirty="0"/>
              <a:t> </a:t>
            </a:r>
            <a:r>
              <a:rPr lang="it-IT" dirty="0" smtClean="0"/>
              <a:t>di</a:t>
            </a:r>
            <a:br>
              <a:rPr lang="it-IT" dirty="0" smtClean="0"/>
            </a:br>
            <a:r>
              <a:rPr lang="it-IT" dirty="0" smtClean="0"/>
              <a:t>AD DS e della Replica </a:t>
            </a:r>
            <a:r>
              <a:rPr lang="it-IT" dirty="0"/>
              <a:t>AD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Gestione</a:t>
            </a:r>
            <a:r>
              <a:rPr lang="en-US"/>
              <a:t> del disaster recovery di Active Directory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88277"/>
            <a:ext cx="348631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0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FFFFFF"/>
      </a:dk1>
      <a:lt1>
        <a:sysClr val="window" lastClr="FFFFFF"/>
      </a:lt1>
      <a:dk2>
        <a:srgbClr val="00133A"/>
      </a:dk2>
      <a:lt2>
        <a:srgbClr val="00133A"/>
      </a:lt2>
      <a:accent1>
        <a:srgbClr val="F7C94E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B0F0"/>
      </a:hlink>
      <a:folHlink>
        <a:srgbClr val="FFC000"/>
      </a:folHlink>
    </a:clrScheme>
    <a:fontScheme name="Personalizzato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3898</Words>
  <Application>Microsoft Office PowerPoint</Application>
  <PresentationFormat>Widescreen</PresentationFormat>
  <Paragraphs>762</Paragraphs>
  <Slides>51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Lucida Console</vt:lpstr>
      <vt:lpstr>Segoe Condensed</vt:lpstr>
      <vt:lpstr>Segoe UI</vt:lpstr>
      <vt:lpstr>Segoe UI Light</vt:lpstr>
      <vt:lpstr>Wingdings</vt:lpstr>
      <vt:lpstr>Tema di Office</vt:lpstr>
      <vt:lpstr>1_Tema di Office</vt:lpstr>
      <vt:lpstr>Incontro TTG 15 febbraio 2018</vt:lpstr>
      <vt:lpstr>Presentazione standard di PowerPoint</vt:lpstr>
      <vt:lpstr>Troubleshooting del DNS</vt:lpstr>
      <vt:lpstr>Active Directory e DNS</vt:lpstr>
      <vt:lpstr>Zone DNS integrate in Active Directory</vt:lpstr>
      <vt:lpstr>Check della funzionalità DNS</vt:lpstr>
      <vt:lpstr>Fixing del DNS</vt:lpstr>
      <vt:lpstr>Presentazione standard di PowerPoint</vt:lpstr>
      <vt:lpstr>Troubleshooting di AD DS e della Replica AD</vt:lpstr>
      <vt:lpstr>Database di Active Directory e replica</vt:lpstr>
      <vt:lpstr>Tools per il troubleshooting di AD</vt:lpstr>
      <vt:lpstr>Check della funzionalità di AD</vt:lpstr>
      <vt:lpstr>Troubleshooting Replica Active Directory</vt:lpstr>
      <vt:lpstr>Presentazione standard di PowerPoint</vt:lpstr>
      <vt:lpstr>Troubleshooting della Replica SYSVOL</vt:lpstr>
      <vt:lpstr>Replica Group Policies</vt:lpstr>
      <vt:lpstr>Tools per il troubleshooting della SYSVOL</vt:lpstr>
      <vt:lpstr>Check della funzionalità della SYSVOL</vt:lpstr>
      <vt:lpstr>Fix SYSVOL e Default Domain Policies</vt:lpstr>
      <vt:lpstr>Scenari di Disaster Recovery</vt:lpstr>
      <vt:lpstr>Issues comuni in Active Directory</vt:lpstr>
      <vt:lpstr>Domain Controller non funzionante</vt:lpstr>
      <vt:lpstr>Rimozione forzata di un DC</vt:lpstr>
      <vt:lpstr>Seize ruoli FSMO</vt:lpstr>
      <vt:lpstr>Recovery di un Dominio</vt:lpstr>
      <vt:lpstr>Recovery di una Foresta</vt:lpstr>
      <vt:lpstr>Recovery di oggetti o container</vt:lpstr>
      <vt:lpstr>Repair Database Active Directory</vt:lpstr>
      <vt:lpstr>Manutezione Database Active Directory</vt:lpstr>
      <vt:lpstr>Backup e Restore del System State e delle GPO</vt:lpstr>
      <vt:lpstr>Backup System State Backup</vt:lpstr>
      <vt:lpstr>Restore Autoritativo e Non Autoritativo </vt:lpstr>
      <vt:lpstr>Restore non autoritativo System State</vt:lpstr>
      <vt:lpstr>Restore autoritativo System State</vt:lpstr>
      <vt:lpstr>Restore autoritativo Sysvol</vt:lpstr>
      <vt:lpstr>Backup delle GPO</vt:lpstr>
      <vt:lpstr>Restore delle GPO</vt:lpstr>
      <vt:lpstr>Presentazione standard di PowerPoint</vt:lpstr>
      <vt:lpstr>Active Directory Snapshots</vt:lpstr>
      <vt:lpstr>Utilizzo Active Directory Snapshots</vt:lpstr>
      <vt:lpstr>Eplorazione Active Directory Snapshots</vt:lpstr>
      <vt:lpstr>Snapshot Recovery Tools</vt:lpstr>
      <vt:lpstr>Presentazione standard di PowerPoint</vt:lpstr>
      <vt:lpstr>Active Directory Recycle Bin</vt:lpstr>
      <vt:lpstr>Ciclo di vita oggetti senza AD Recycle Bin</vt:lpstr>
      <vt:lpstr>Ciclo di vita oggetti con AD Recycle Bin</vt:lpstr>
      <vt:lpstr>Attivazione AD Recycle Bin</vt:lpstr>
      <vt:lpstr>Gestione AD Recycle Bin con ADAC</vt:lpstr>
      <vt:lpstr>Gestione AD Recycle Bin con PowerShell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Ermanno Goletto</dc:creator>
  <cp:lastModifiedBy>Ermanno Goletto</cp:lastModifiedBy>
  <cp:revision>345</cp:revision>
  <dcterms:created xsi:type="dcterms:W3CDTF">2016-07-02T15:53:36Z</dcterms:created>
  <dcterms:modified xsi:type="dcterms:W3CDTF">2018-02-14T22:45:53Z</dcterms:modified>
</cp:coreProperties>
</file>